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77" r:id="rId5"/>
    <p:sldId id="269" r:id="rId6"/>
    <p:sldId id="282" r:id="rId7"/>
    <p:sldId id="283" r:id="rId8"/>
    <p:sldId id="274" r:id="rId9"/>
    <p:sldId id="270" r:id="rId10"/>
    <p:sldId id="275" r:id="rId11"/>
    <p:sldId id="281" r:id="rId12"/>
    <p:sldId id="278" r:id="rId13"/>
    <p:sldId id="279" r:id="rId14"/>
    <p:sldId id="280" r:id="rId15"/>
    <p:sldId id="284" r:id="rId16"/>
  </p:sldIdLst>
  <p:sldSz cx="18288000" cy="10287000"/>
  <p:notesSz cx="6858000" cy="9144000"/>
  <p:embeddedFontLst>
    <p:embeddedFont>
      <p:font typeface="Source Han Sans KR" panose="020B0600000101010101" charset="-127"/>
      <p:regular r:id="rId18"/>
    </p:embeddedFont>
    <p:embeddedFont>
      <p:font typeface="Source Han Sans KR Bold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60D8"/>
    <a:srgbClr val="003399"/>
    <a:srgbClr val="0000CC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6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B635E-75E6-4B24-80AC-C8744C19A31E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F1ED3D-C4EE-4736-8E5A-E843A655D1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18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1ED3D-C4EE-4736-8E5A-E843A655D1D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654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manticscholar.org/paper/Design-and-Implementation-of-Low-Latency-Weighted-Patel-Dalal/4b75beba28d30248fca5570d20717f1c7822d833" TargetMode="External"/><Relationship Id="rId2" Type="http://schemas.openxmlformats.org/officeDocument/2006/relationships/hyperlink" Target="https://tamerlan.dev/introduction-to-pthreads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velog.io/@berrygood/UI-U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467100"/>
            <a:ext cx="8655120" cy="106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75"/>
              </a:lnSpc>
              <a:spcBef>
                <a:spcPct val="0"/>
              </a:spcBef>
            </a:pPr>
            <a:r>
              <a:rPr lang="en-US" sz="6267" dirty="0">
                <a:solidFill>
                  <a:srgbClr val="002060"/>
                </a:solidFill>
                <a:ea typeface="Source Han Sans KR Bold"/>
              </a:rPr>
              <a:t>OS</a:t>
            </a:r>
            <a:r>
              <a:rPr lang="ko-KR" altLang="en-US" sz="6267" dirty="0">
                <a:solidFill>
                  <a:srgbClr val="002060"/>
                </a:solidFill>
                <a:ea typeface="Source Han Sans KR Bold"/>
              </a:rPr>
              <a:t> </a:t>
            </a:r>
            <a:r>
              <a:rPr lang="en-US" altLang="ko-KR" sz="6267" dirty="0">
                <a:solidFill>
                  <a:srgbClr val="002060"/>
                </a:solidFill>
                <a:ea typeface="Source Han Sans KR Bold"/>
              </a:rPr>
              <a:t>Project (Mini OS)</a:t>
            </a:r>
            <a:endParaRPr lang="en-US" sz="6267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4686300"/>
            <a:ext cx="5513144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3160D8"/>
                </a:solidFill>
                <a:ea typeface="Source Han Sans KR"/>
              </a:rPr>
              <a:t>Thread </a:t>
            </a:r>
            <a:r>
              <a:rPr lang="ko-KR" altLang="en-US" sz="3500" dirty="0">
                <a:solidFill>
                  <a:srgbClr val="3160D8"/>
                </a:solidFill>
                <a:ea typeface="Source Han Sans KR"/>
              </a:rPr>
              <a:t>및 </a:t>
            </a:r>
            <a:r>
              <a:rPr lang="en-US" altLang="ko-KR" sz="3500" dirty="0">
                <a:solidFill>
                  <a:srgbClr val="3160D8"/>
                </a:solidFill>
                <a:ea typeface="Source Han Sans KR"/>
              </a:rPr>
              <a:t>Scheduling </a:t>
            </a:r>
            <a:r>
              <a:rPr lang="ko-KR" altLang="en-US" sz="3500" dirty="0">
                <a:solidFill>
                  <a:srgbClr val="3160D8"/>
                </a:solidFill>
                <a:ea typeface="Source Han Sans KR"/>
              </a:rPr>
              <a:t>구현</a:t>
            </a:r>
            <a:endParaRPr lang="en-US" sz="3500" dirty="0">
              <a:solidFill>
                <a:srgbClr val="3160D8"/>
              </a:solidFill>
              <a:ea typeface="Source Han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744200" y="6438900"/>
            <a:ext cx="6553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ko-KR" sz="2800" dirty="0"/>
              <a:t>숭실대학교</a:t>
            </a:r>
            <a:r>
              <a:rPr lang="en-US" altLang="ko-KR" sz="2800" dirty="0"/>
              <a:t> </a:t>
            </a:r>
            <a:r>
              <a:rPr lang="ko-KR" altLang="ko-KR" sz="2800" dirty="0"/>
              <a:t>전자정보공학부 IT </a:t>
            </a:r>
            <a:r>
              <a:rPr lang="ko-KR" altLang="ko-KR" sz="2800" dirty="0" err="1"/>
              <a:t>융합전공</a:t>
            </a:r>
            <a:endParaRPr lang="ko-KR" altLang="ko-KR" sz="2800" dirty="0"/>
          </a:p>
          <a:p>
            <a:pPr algn="r"/>
            <a:r>
              <a:rPr lang="ko-KR" altLang="ko-KR" sz="2800" dirty="0"/>
              <a:t> </a:t>
            </a:r>
          </a:p>
          <a:p>
            <a:pPr algn="r"/>
            <a:r>
              <a:rPr lang="ko-KR" altLang="ko-KR" sz="2800" dirty="0"/>
              <a:t>20192579 김용준</a:t>
            </a:r>
          </a:p>
          <a:p>
            <a:pPr algn="r"/>
            <a:r>
              <a:rPr lang="ko-KR" altLang="ko-KR" sz="2800" dirty="0"/>
              <a:t>20192594 </a:t>
            </a:r>
            <a:r>
              <a:rPr lang="ko-KR" altLang="ko-KR" sz="2800" dirty="0" err="1"/>
              <a:t>박태성</a:t>
            </a:r>
            <a:endParaRPr lang="ko-KR" altLang="ko-KR" sz="2800" dirty="0"/>
          </a:p>
          <a:p>
            <a:pPr algn="r"/>
            <a:r>
              <a:rPr lang="ko-KR" altLang="ko-KR" sz="2800" dirty="0"/>
              <a:t>20192617 </a:t>
            </a:r>
            <a:r>
              <a:rPr lang="ko-KR" altLang="ko-KR" sz="2800" dirty="0" err="1"/>
              <a:t>이예진</a:t>
            </a:r>
            <a:endParaRPr lang="ko-KR" altLang="ko-KR" sz="2800" dirty="0"/>
          </a:p>
          <a:p>
            <a:pPr algn="r"/>
            <a:r>
              <a:rPr lang="ko-KR" altLang="ko-KR" sz="2800" dirty="0"/>
              <a:t>20192606 </a:t>
            </a:r>
            <a:r>
              <a:rPr lang="ko-KR" altLang="ko-KR" sz="2800" dirty="0" err="1"/>
              <a:t>정승준</a:t>
            </a:r>
            <a:endParaRPr lang="ko-KR" altLang="ko-KR" sz="2800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코드 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  <a:endParaRPr lang="en-US" altLang="ko-KR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06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91801" y="2519949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ko-KR" alt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병합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91800" y="3040081"/>
            <a:ext cx="6804299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b="1" dirty="0"/>
              <a:t>Threading </a:t>
            </a:r>
            <a:r>
              <a:rPr lang="ko-KR" altLang="en-US" sz="2000" b="1" dirty="0"/>
              <a:t>코드 및 </a:t>
            </a:r>
            <a:r>
              <a:rPr lang="en-US" altLang="ko-KR" sz="2000" b="1" dirty="0"/>
              <a:t>scheduling </a:t>
            </a:r>
            <a:r>
              <a:rPr lang="ko-KR" altLang="en-US" sz="2000" b="1" dirty="0"/>
              <a:t>코드를 통합하여 구현</a:t>
            </a:r>
            <a:endParaRPr lang="en-US" altLang="ko-KR" sz="2000" b="1" dirty="0"/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b="1" dirty="0"/>
              <a:t>scheduling</a:t>
            </a:r>
            <a:r>
              <a:rPr lang="ko-KR" altLang="en-US" sz="2000" b="1" dirty="0"/>
              <a:t>에 필요한 자료구조를 추가</a:t>
            </a:r>
            <a:endParaRPr lang="en-US" altLang="ko-KR" sz="2000" b="1" dirty="0"/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ko-KR" altLang="en-US" sz="2000" u="none" strike="noStrike" spc="104" dirty="0">
              <a:latin typeface="Source Han Sans KR"/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91800" y="4412308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메모리 구현</a:t>
            </a:r>
            <a:endParaRPr lang="en-US" altLang="ko-KR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91800" y="5036989"/>
            <a:ext cx="6804299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b="1" dirty="0"/>
              <a:t>프로세스 생성 및 실행과정에서</a:t>
            </a:r>
            <a:r>
              <a:rPr lang="en-US" altLang="ko-KR" sz="2000" b="1" dirty="0"/>
              <a:t> 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디멘드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페이징이</a:t>
            </a:r>
            <a:r>
              <a:rPr lang="ko-KR" altLang="en-US" sz="2000" b="1" dirty="0"/>
              <a:t> 일어나는 과정을 단순화시켜 시뮬레이션하고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페이지 교체 알고리즘</a:t>
            </a:r>
            <a:r>
              <a:rPr lang="en-US" altLang="ko-KR" sz="2000" b="1" dirty="0"/>
              <a:t>(LRU) </a:t>
            </a:r>
            <a:r>
              <a:rPr lang="ko-KR" altLang="en-US" sz="2000" b="1" dirty="0"/>
              <a:t>또한 모사</a:t>
            </a:r>
            <a:r>
              <a:rPr lang="en-US" altLang="ko-KR" sz="2000" b="1" dirty="0"/>
              <a:t>.</a:t>
            </a:r>
          </a:p>
        </p:txBody>
      </p:sp>
      <p:pic>
        <p:nvPicPr>
          <p:cNvPr id="1026" name="Picture 2" descr="UI / UX 간단 정리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270" y="3429538"/>
            <a:ext cx="7315200" cy="382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91800" y="6540583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UI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endParaRPr lang="en-US" altLang="ko-KR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91800" y="7165264"/>
            <a:ext cx="6804299" cy="11245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b="1" spc="104" dirty="0">
                <a:latin typeface="Source Han Sans KR"/>
              </a:rPr>
              <a:t>인터럽트 상황을 표현하기 위해 </a:t>
            </a:r>
            <a:r>
              <a:rPr lang="en-US" altLang="ko-KR" sz="2000" b="1" spc="104" dirty="0">
                <a:latin typeface="Source Han Sans KR"/>
              </a:rPr>
              <a:t>Process id</a:t>
            </a:r>
            <a:r>
              <a:rPr lang="ko-KR" altLang="en-US" sz="2000" b="1" spc="104" dirty="0">
                <a:latin typeface="Source Han Sans KR"/>
              </a:rPr>
              <a:t>에 색을 입혀 대기 큐에 들어가 있는 상황 표현</a:t>
            </a:r>
            <a:endParaRPr lang="en-US" altLang="ko-KR" sz="2000" b="1" spc="104" dirty="0">
              <a:latin typeface="Source Han Sans KR"/>
            </a:endParaRPr>
          </a:p>
          <a:p>
            <a:pPr marL="342900" lvl="0" indent="-3429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ko-KR" altLang="en-US" sz="2000" b="1" u="none" strike="noStrike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2972286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6573007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– </a:t>
            </a: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코드 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89111" y="4760738"/>
            <a:ext cx="5371723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ko-KR" altLang="en-US" sz="2400" b="1" dirty="0"/>
              <a:t>코드를 병합하는 과정에서 기존 스레드 자료구조를 스케줄링 </a:t>
            </a:r>
            <a:r>
              <a:rPr lang="ko-KR" altLang="en-US" sz="2400" b="1" dirty="0" err="1"/>
              <a:t>커스터마이징한</a:t>
            </a:r>
            <a:r>
              <a:rPr lang="ko-KR" altLang="en-US" sz="2400" b="1" dirty="0"/>
              <a:t> 코드와 계속해서 호환이 되지않는 문제가 발생</a:t>
            </a:r>
            <a:r>
              <a:rPr lang="en-US" altLang="ko-KR" sz="2400" b="1" dirty="0"/>
              <a:t>.</a:t>
            </a:r>
            <a:endParaRPr lang="ko-KR" altLang="ko-KR" sz="2400" b="1" dirty="0"/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17F00D2F-59A3-6BC0-341E-DD7B8B50BFB0}"/>
              </a:ext>
            </a:extLst>
          </p:cNvPr>
          <p:cNvSpPr txBox="1"/>
          <p:nvPr/>
        </p:nvSpPr>
        <p:spPr>
          <a:xfrm>
            <a:off x="11271206" y="3674325"/>
            <a:ext cx="5666672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ko-KR" altLang="en-US" sz="2000" b="1" spc="104" dirty="0">
                <a:latin typeface="Source Han Sans KR"/>
              </a:rPr>
              <a:t>기존 스레드 코드에서 </a:t>
            </a:r>
            <a:r>
              <a:rPr lang="en-US" altLang="ko-KR" sz="2000" b="1" spc="104" dirty="0" err="1">
                <a:latin typeface="Source Han Sans KR"/>
              </a:rPr>
              <a:t>ucontext</a:t>
            </a:r>
            <a:r>
              <a:rPr lang="ko-KR" altLang="en-US" sz="2000" b="1" spc="104" dirty="0">
                <a:latin typeface="Source Han Sans KR"/>
              </a:rPr>
              <a:t>와 </a:t>
            </a: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ko-KR" altLang="en-US" sz="2000" b="1" spc="104" dirty="0">
                <a:latin typeface="Source Han Sans KR"/>
              </a:rPr>
              <a:t>은 제거</a:t>
            </a: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ko-KR" altLang="en-US" sz="2000" b="1" spc="104" dirty="0">
                <a:latin typeface="Source Han Sans KR"/>
              </a:rPr>
              <a:t>프로세스 자료구조로 전환하여 그 안에 스레드 자료 구조를 최대한 단순하게 만들어서 포함했음</a:t>
            </a: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코드를 전달하여 시뮬레이션하는 과정에서 오류가 많이 발생하여</a:t>
            </a:r>
            <a:r>
              <a:rPr lang="en-US" altLang="ko-KR" sz="2000" b="1" spc="104" dirty="0">
                <a:latin typeface="Source Han Sans KR"/>
              </a:rPr>
              <a:t>, UI </a:t>
            </a:r>
            <a:r>
              <a:rPr lang="ko-KR" altLang="en-US" sz="2000" b="1" spc="104" dirty="0">
                <a:latin typeface="Source Han Sans KR"/>
              </a:rPr>
              <a:t>기반으로 스케줄링 되고 있음을 스케줄러 입장에서 구현하도록 처리</a:t>
            </a:r>
            <a:r>
              <a:rPr lang="en-US" altLang="ko-KR" sz="2000" b="1" spc="104" dirty="0">
                <a:latin typeface="Source Han Sans KR"/>
              </a:rPr>
              <a:t>.</a:t>
            </a:r>
            <a:endParaRPr lang="ko-KR" altLang="en-US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b="1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645076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3651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Threading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1026" name="Picture 2" descr="https://lh7-us.googleusercontent.com/docsz/AD_4nXcDN0_raw1JhDoiKC4ohqkLxZ5Syh5RRMMxPZ6tnzhMR7jz2r6zw-mjVtGHp65b8gaCo-YiSJPtCJnyT6aCeLI2G2BiopsSGEEoFiRqhMgQeyaTAcxpGSmJGsHIAjFXp2HkgaSmR9rrWvusaHykqrkwiuw?key=KGmFpVisgkgOw-4Y5Q0mf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333500"/>
            <a:ext cx="8610600" cy="78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43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898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Scheduling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5" name="그림 4" descr="텍스트, 스크린샷, 폰트이(가) 표시된 사진&#10;&#10;자동 생성된 설명"/>
          <p:cNvPicPr/>
          <p:nvPr/>
        </p:nvPicPr>
        <p:blipFill>
          <a:blip r:embed="rId3"/>
          <a:stretch>
            <a:fillRect/>
          </a:stretch>
        </p:blipFill>
        <p:spPr>
          <a:xfrm>
            <a:off x="2209800" y="1866900"/>
            <a:ext cx="131064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81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6270173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결론 </a:t>
            </a: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– </a:t>
            </a: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코드 </a:t>
            </a: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병합 및 메모리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, UI</a:t>
            </a:r>
          </a:p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  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</p:txBody>
      </p:sp>
      <p:pic>
        <p:nvPicPr>
          <p:cNvPr id="6" name="imag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356946" y="1940718"/>
            <a:ext cx="11506200" cy="6858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0368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4822373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출처 및 참고자료</a:t>
            </a:r>
            <a:endParaRPr lang="en-US" altLang="ko-KR" sz="3000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ea typeface="Source Han Sans KR Bold"/>
              </a:rPr>
              <a:t>  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08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90430" y="1714501"/>
            <a:ext cx="12239770" cy="598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800" b="1" dirty="0" err="1">
                <a:latin typeface="Arial" panose="020B0604020202020204" pitchFamily="34" charset="0"/>
              </a:rPr>
              <a:t>Abraham</a:t>
            </a:r>
            <a:r>
              <a:rPr lang="ko-KR" altLang="ko-KR" sz="2800" b="1" dirty="0">
                <a:latin typeface="Arial" panose="020B0604020202020204" pitchFamily="34" charset="0"/>
              </a:rPr>
              <a:t> </a:t>
            </a:r>
            <a:r>
              <a:rPr lang="ko-KR" altLang="ko-KR" sz="2800" b="1" dirty="0" err="1">
                <a:latin typeface="Arial" panose="020B0604020202020204" pitchFamily="34" charset="0"/>
              </a:rPr>
              <a:t>Silberschatz</a:t>
            </a:r>
            <a:r>
              <a:rPr lang="ko-KR" altLang="ko-KR" sz="2800" b="1" dirty="0">
                <a:latin typeface="Arial" panose="020B0604020202020204" pitchFamily="34" charset="0"/>
              </a:rPr>
              <a:t>. (2020),</a:t>
            </a:r>
            <a:r>
              <a:rPr lang="ko-KR" altLang="ko-KR" sz="2800" b="1" dirty="0" err="1">
                <a:latin typeface="Arial" panose="020B0604020202020204" pitchFamily="34" charset="0"/>
              </a:rPr>
              <a:t>Operating</a:t>
            </a:r>
            <a:r>
              <a:rPr lang="ko-KR" altLang="ko-KR" sz="2800" b="1" dirty="0">
                <a:latin typeface="Arial" panose="020B0604020202020204" pitchFamily="34" charset="0"/>
              </a:rPr>
              <a:t> System </a:t>
            </a:r>
            <a:r>
              <a:rPr lang="ko-KR" altLang="ko-KR" sz="2800" b="1" dirty="0" err="1">
                <a:latin typeface="Arial" panose="020B0604020202020204" pitchFamily="34" charset="0"/>
              </a:rPr>
              <a:t>Concepts</a:t>
            </a:r>
            <a:r>
              <a:rPr lang="ko-KR" altLang="ko-KR" sz="2800" b="1" i="1" dirty="0">
                <a:latin typeface="Arial" panose="020B0604020202020204" pitchFamily="34" charset="0"/>
              </a:rPr>
              <a:t>.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 (10th </a:t>
            </a:r>
            <a:r>
              <a:rPr lang="ko-KR" altLang="ko-KR" sz="2800" b="1" dirty="0" err="1">
                <a:latin typeface="Arial" panose="020B0604020202020204" pitchFamily="34" charset="0"/>
                <a:cs typeface="Arial Unicode MS"/>
              </a:rPr>
              <a:t>ed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.).</a:t>
            </a:r>
            <a:r>
              <a:rPr lang="ko-KR" altLang="ko-KR" sz="2800" b="1" dirty="0" err="1">
                <a:latin typeface="Arial" panose="020B0604020202020204" pitchFamily="34" charset="0"/>
                <a:cs typeface="Arial Unicode MS"/>
              </a:rPr>
              <a:t>퍼스트북</a:t>
            </a:r>
            <a:r>
              <a:rPr lang="ko-KR" altLang="ko-KR" sz="2800" b="1" dirty="0">
                <a:latin typeface="Arial" panose="020B0604020202020204" pitchFamily="34" charset="0"/>
                <a:cs typeface="Arial Unicode MS"/>
              </a:rPr>
              <a:t>.</a:t>
            </a:r>
            <a:endParaRPr lang="en-US" altLang="ko-KR" sz="2800" b="1" dirty="0">
              <a:latin typeface="Arial" panose="020B0604020202020204" pitchFamily="34" charset="0"/>
              <a:cs typeface="Arial Unicode MS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endParaRPr lang="en-US" altLang="ko-KR" sz="2800" b="1" dirty="0">
              <a:latin typeface="Arial" panose="020B0604020202020204" pitchFamily="34" charset="0"/>
              <a:cs typeface="Arial Unicode MS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thread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2"/>
              </a:rPr>
              <a:t>https://tamerlan.dev/introduction-to-pthreads/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2400" b="1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scheduling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3"/>
              </a:rPr>
              <a:t>https://www.semanticscholar.org/paper/Design-and-Implementation-of-Low-Latency-Weighted-Patel-Dalal/4b75beba28d30248fca5570d20717f1c7822d833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2400" b="1" dirty="0">
              <a:latin typeface="Arial" panose="020B0604020202020204" pitchFamily="34" charset="0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Arial" panose="020B0604020202020204" pitchFamily="34" charset="0"/>
              </a:rPr>
              <a:t>UI </a:t>
            </a:r>
            <a:r>
              <a:rPr lang="ko-KR" altLang="en-US" sz="2400" b="1" dirty="0">
                <a:latin typeface="Arial" panose="020B0604020202020204" pitchFamily="34" charset="0"/>
              </a:rPr>
              <a:t>사진 </a:t>
            </a:r>
            <a:r>
              <a:rPr lang="en-US" altLang="ko-KR" sz="2400" b="1" dirty="0">
                <a:latin typeface="Arial" panose="020B0604020202020204" pitchFamily="34" charset="0"/>
              </a:rPr>
              <a:t>- </a:t>
            </a:r>
            <a:r>
              <a:rPr lang="en-US" altLang="ko-KR" sz="2400" b="1" dirty="0">
                <a:latin typeface="Arial" panose="020B0604020202020204" pitchFamily="34" charset="0"/>
                <a:hlinkClick r:id="rId4"/>
              </a:rPr>
              <a:t>https://velog.io/@berrygood/UI-UX</a:t>
            </a:r>
            <a:r>
              <a:rPr lang="en-US" altLang="ko-KR" sz="2400" b="1" dirty="0">
                <a:latin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ko-KR" altLang="ko-KR" sz="20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2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7820" y="4574836"/>
            <a:ext cx="580922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06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07</a:t>
            </a:r>
          </a:p>
          <a:p>
            <a:pPr algn="l">
              <a:lnSpc>
                <a:spcPts val="6000"/>
              </a:lnSpc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08</a:t>
            </a:r>
          </a:p>
          <a:p>
            <a:pPr algn="l">
              <a:lnSpc>
                <a:spcPts val="6000"/>
              </a:lnSpc>
            </a:pPr>
            <a:endParaRPr lang="en-US" sz="3000" spc="156" dirty="0">
              <a:solidFill>
                <a:srgbClr val="3160D8"/>
              </a:solidFill>
              <a:latin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051281" y="4574836"/>
            <a:ext cx="630234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01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02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03</a:t>
            </a:r>
          </a:p>
          <a:p>
            <a:pPr algn="l"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74715" y="4578137"/>
            <a:ext cx="3411021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프로젝트 목표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 err="1">
                <a:ea typeface="Source Han Sans KR"/>
              </a:rPr>
              <a:t>주차별</a:t>
            </a:r>
            <a:r>
              <a:rPr lang="ko-KR" altLang="en-US" sz="3000" spc="156" dirty="0">
                <a:ea typeface="Source Han Sans KR"/>
              </a:rPr>
              <a:t> 수행과정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역할 분담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sz="3000" spc="156" dirty="0">
                <a:ea typeface="Source Han Sans KR"/>
              </a:rPr>
              <a:t>Threading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39266" y="4578137"/>
            <a:ext cx="5662734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 spc="156" dirty="0">
                <a:ea typeface="Source Han Sans KR"/>
              </a:rPr>
              <a:t>Scheduling</a:t>
            </a: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코드 병합 및</a:t>
            </a:r>
            <a:r>
              <a:rPr lang="en-US" altLang="ko-KR" sz="3000" spc="156" dirty="0">
                <a:ea typeface="Source Han Sans KR"/>
              </a:rPr>
              <a:t> </a:t>
            </a:r>
            <a:r>
              <a:rPr lang="ko-KR" altLang="en-US" sz="3000" spc="156" dirty="0">
                <a:ea typeface="Source Han Sans KR"/>
              </a:rPr>
              <a:t>메모리</a:t>
            </a:r>
            <a:r>
              <a:rPr lang="en-US" altLang="ko-KR" sz="3000" spc="156" dirty="0">
                <a:ea typeface="Source Han Sans KR"/>
              </a:rPr>
              <a:t>, UI </a:t>
            </a:r>
            <a:r>
              <a:rPr lang="ko-KR" altLang="en-US" sz="3000" spc="156" dirty="0">
                <a:ea typeface="Source Han Sans KR"/>
              </a:rPr>
              <a:t>구현</a:t>
            </a:r>
            <a:endParaRPr lang="en-US" altLang="ko-KR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결론</a:t>
            </a:r>
            <a:endParaRPr lang="en-US" altLang="ko-KR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r>
              <a:rPr lang="ko-KR" altLang="en-US" sz="3000" spc="156" dirty="0">
                <a:ea typeface="Source Han Sans KR"/>
              </a:rPr>
              <a:t>출처 및 참고문헌</a:t>
            </a:r>
            <a:endParaRPr lang="en-US" sz="3000" spc="156" dirty="0">
              <a:ea typeface="Source Han Sans KR"/>
            </a:endParaRPr>
          </a:p>
          <a:p>
            <a:pPr algn="l">
              <a:lnSpc>
                <a:spcPts val="6000"/>
              </a:lnSpc>
            </a:pPr>
            <a:endParaRPr lang="en-US" sz="3000" spc="156" dirty="0">
              <a:ea typeface="Source Han Sans KR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754434" y="2727538"/>
            <a:ext cx="12779132" cy="1144280"/>
            <a:chOff x="0" y="0"/>
            <a:chExt cx="3365697" cy="3013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65697" cy="301374"/>
            </a:xfrm>
            <a:custGeom>
              <a:avLst/>
              <a:gdLst/>
              <a:ahLst/>
              <a:cxnLst/>
              <a:rect l="l" t="t" r="r" b="b"/>
              <a:pathLst>
                <a:path w="3365697" h="301374">
                  <a:moveTo>
                    <a:pt x="18175" y="0"/>
                  </a:moveTo>
                  <a:lnTo>
                    <a:pt x="3347522" y="0"/>
                  </a:lnTo>
                  <a:cubicBezTo>
                    <a:pt x="3352343" y="0"/>
                    <a:pt x="3356966" y="1915"/>
                    <a:pt x="3360374" y="5323"/>
                  </a:cubicBezTo>
                  <a:cubicBezTo>
                    <a:pt x="3363782" y="8732"/>
                    <a:pt x="3365697" y="13355"/>
                    <a:pt x="3365697" y="18175"/>
                  </a:cubicBezTo>
                  <a:lnTo>
                    <a:pt x="3365697" y="283199"/>
                  </a:lnTo>
                  <a:cubicBezTo>
                    <a:pt x="3365697" y="293237"/>
                    <a:pt x="3357560" y="301374"/>
                    <a:pt x="3347522" y="301374"/>
                  </a:cubicBezTo>
                  <a:lnTo>
                    <a:pt x="18175" y="301374"/>
                  </a:lnTo>
                  <a:cubicBezTo>
                    <a:pt x="8137" y="301374"/>
                    <a:pt x="0" y="293237"/>
                    <a:pt x="0" y="283199"/>
                  </a:cubicBezTo>
                  <a:lnTo>
                    <a:pt x="0" y="18175"/>
                  </a:lnTo>
                  <a:cubicBezTo>
                    <a:pt x="0" y="8137"/>
                    <a:pt x="8137" y="0"/>
                    <a:pt x="18175" y="0"/>
                  </a:cubicBezTo>
                  <a:close/>
                </a:path>
              </a:pathLst>
            </a:custGeom>
            <a:solidFill>
              <a:srgbClr val="3160D8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365697" cy="35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725486" y="3072665"/>
            <a:ext cx="2837027" cy="49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spc="182">
                <a:solidFill>
                  <a:srgbClr val="FFFFFF"/>
                </a:solidFill>
                <a:latin typeface="Source Han Sans KR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프로젝트 목표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683767" y="3522304"/>
            <a:ext cx="5638800" cy="1475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User 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모드에서 명령을 실행하면</a:t>
            </a: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 kernel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에서 처리하는 작업을 직접 설계하는</a:t>
            </a:r>
            <a:r>
              <a:rPr lang="en-US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 Mini OS </a:t>
            </a:r>
            <a:r>
              <a:rPr lang="ko-KR" altLang="ko-KR" sz="2800" b="1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제작</a:t>
            </a:r>
            <a:endParaRPr lang="ko-KR" altLang="ko-KR" sz="28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9144000" y="1275849"/>
            <a:ext cx="0" cy="74437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696081" y="5526204"/>
            <a:ext cx="5631542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Process Management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중 </a:t>
            </a: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Thread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및 </a:t>
            </a:r>
            <a:r>
              <a:rPr lang="en-US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Scheduling </a:t>
            </a:r>
            <a:r>
              <a:rPr lang="ko-KR" altLang="ko-KR" kern="100" dirty="0">
                <a:latin typeface="맑은 고딕" panose="020B0503020000020004" pitchFamily="50" charset="-127"/>
                <a:cs typeface="LINE Seed Sans KR Regular" panose="020B0603020203020204" pitchFamily="50" charset="-127"/>
              </a:rPr>
              <a:t>구현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960378" y="6381800"/>
            <a:ext cx="3309496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Memory </a:t>
            </a:r>
            <a:r>
              <a:rPr lang="ko-KR" altLang="en-US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및 </a:t>
            </a: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UI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960378" y="2884694"/>
            <a:ext cx="2400978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Threading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960378" y="4678903"/>
            <a:ext cx="2595582" cy="637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6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Scheduling</a:t>
            </a:r>
            <a:endParaRPr lang="ko-KR" altLang="ko-KR" sz="3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u="none" strike="noStrike" spc="156" dirty="0" err="1">
                <a:solidFill>
                  <a:srgbClr val="3160D8"/>
                </a:solidFill>
                <a:ea typeface="Source Han Sans KR Bold"/>
              </a:rPr>
              <a:t>주차별</a:t>
            </a:r>
            <a:r>
              <a:rPr lang="ko-KR" altLang="en-US" sz="3000" u="none" strike="noStrike" spc="156" dirty="0">
                <a:solidFill>
                  <a:srgbClr val="3160D8"/>
                </a:solidFill>
                <a:ea typeface="Source Han Sans KR Bold"/>
              </a:rPr>
              <a:t> 수행계획</a:t>
            </a:r>
            <a:endParaRPr lang="en-US" sz="3000" u="none" strike="noStrike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u="none" strike="noStrike" spc="156" dirty="0">
                <a:solidFill>
                  <a:srgbClr val="3160D8"/>
                </a:solidFill>
                <a:latin typeface="Source Han Sans KR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9200" y="3380974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8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19200" y="3924300"/>
            <a:ext cx="6382208" cy="355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프로세스 관리 및 동기화 복습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19200" y="52959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9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19200" y="5905500"/>
            <a:ext cx="6382208" cy="35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프로세스 관리 학습 및 </a:t>
            </a:r>
            <a:r>
              <a:rPr lang="en-US" altLang="ko-KR" sz="2000" u="none" strike="noStrike" spc="104" dirty="0" err="1">
                <a:latin typeface="Source Han Sans KR"/>
              </a:rPr>
              <a:t>github</a:t>
            </a:r>
            <a:r>
              <a:rPr lang="en-US" altLang="ko-KR" sz="2000" u="none" strike="noStrike" spc="104" dirty="0">
                <a:latin typeface="Source Han Sans KR"/>
              </a:rPr>
              <a:t> </a:t>
            </a:r>
            <a:r>
              <a:rPr lang="ko-KR" altLang="en-US" sz="2000" u="none" strike="noStrike" spc="104" dirty="0">
                <a:latin typeface="Source Han Sans KR"/>
              </a:rPr>
              <a:t>자료 분석</a:t>
            </a:r>
            <a:endParaRPr lang="en-US" altLang="ko-KR" sz="2000" u="none" strike="noStrike" spc="104" dirty="0">
              <a:latin typeface="Source Han Sans KR"/>
            </a:endParaRP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9F656E60-0028-B7BD-2E56-9FB7BFDC1CEC}"/>
              </a:ext>
            </a:extLst>
          </p:cNvPr>
          <p:cNvSpPr txBox="1"/>
          <p:nvPr/>
        </p:nvSpPr>
        <p:spPr>
          <a:xfrm>
            <a:off x="1219200" y="15875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7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FCD39A7B-E3B0-85F0-8774-57C594F7C7A9}"/>
              </a:ext>
            </a:extLst>
          </p:cNvPr>
          <p:cNvSpPr txBox="1"/>
          <p:nvPr/>
        </p:nvSpPr>
        <p:spPr>
          <a:xfrm>
            <a:off x="1219200" y="2067223"/>
            <a:ext cx="6382208" cy="35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spc="104" dirty="0">
                <a:latin typeface="Source Han Sans KR"/>
              </a:rPr>
              <a:t>정기 회의날짜 결정 및 프로젝트 고려사항 토의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6D1411B7-AA79-942D-72C6-4C2FF6AF06FC}"/>
              </a:ext>
            </a:extLst>
          </p:cNvPr>
          <p:cNvSpPr txBox="1"/>
          <p:nvPr/>
        </p:nvSpPr>
        <p:spPr>
          <a:xfrm>
            <a:off x="1219200" y="71247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10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1" name="TextBox 12">
            <a:extLst>
              <a:ext uri="{FF2B5EF4-FFF2-40B4-BE49-F238E27FC236}">
                <a16:creationId xmlns:a16="http://schemas.microsoft.com/office/drawing/2014/main" id="{873BCF61-CF7C-05F2-5237-0DED3508E0E6}"/>
              </a:ext>
            </a:extLst>
          </p:cNvPr>
          <p:cNvSpPr txBox="1"/>
          <p:nvPr/>
        </p:nvSpPr>
        <p:spPr>
          <a:xfrm>
            <a:off x="1219200" y="7658100"/>
            <a:ext cx="6382208" cy="1124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Process </a:t>
            </a:r>
            <a:r>
              <a:rPr lang="ko-KR" altLang="en-US" sz="2000" u="none" strike="noStrike" spc="104" dirty="0">
                <a:latin typeface="Source Han Sans KR"/>
              </a:rPr>
              <a:t>및 </a:t>
            </a:r>
            <a:r>
              <a:rPr lang="en-US" altLang="ko-KR" sz="2000" u="none" strike="noStrike" spc="104" dirty="0">
                <a:latin typeface="Source Han Sans KR"/>
              </a:rPr>
              <a:t>thread, </a:t>
            </a:r>
            <a:r>
              <a:rPr lang="ko-KR" altLang="en-US" sz="2000" u="none" strike="noStrike" spc="104" dirty="0">
                <a:latin typeface="Source Han Sans KR"/>
              </a:rPr>
              <a:t>메모리 관련 학습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Mini OS </a:t>
            </a:r>
            <a:r>
              <a:rPr lang="ko-KR" altLang="en-US" sz="2000" spc="104" dirty="0">
                <a:latin typeface="Source Han Sans KR"/>
              </a:rPr>
              <a:t>관련 </a:t>
            </a:r>
            <a:r>
              <a:rPr lang="en-US" altLang="ko-KR" sz="2000" spc="104" dirty="0" err="1">
                <a:latin typeface="Source Han Sans KR"/>
              </a:rPr>
              <a:t>github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자료 분석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spc="104" dirty="0">
                <a:latin typeface="Source Han Sans KR"/>
              </a:rPr>
              <a:t>역할 분배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CBCD8D66-2F90-400E-2347-D15727D1037E}"/>
              </a:ext>
            </a:extLst>
          </p:cNvPr>
          <p:cNvSpPr txBox="1"/>
          <p:nvPr/>
        </p:nvSpPr>
        <p:spPr>
          <a:xfrm>
            <a:off x="9372600" y="30099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12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260D586D-115F-BFEB-DDD1-50486C36ADCB}"/>
              </a:ext>
            </a:extLst>
          </p:cNvPr>
          <p:cNvSpPr txBox="1"/>
          <p:nvPr/>
        </p:nvSpPr>
        <p:spPr>
          <a:xfrm>
            <a:off x="9372600" y="36195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 err="1">
                <a:latin typeface="Source Han Sans KR"/>
              </a:rPr>
              <a:t>Thread.c</a:t>
            </a:r>
            <a:r>
              <a:rPr lang="en-US" sz="2000" u="none" strike="noStrike" spc="104" dirty="0">
                <a:latin typeface="Source Han Sans KR"/>
              </a:rPr>
              <a:t> </a:t>
            </a:r>
            <a:r>
              <a:rPr lang="ko-KR" altLang="en-US" sz="2000" u="none" strike="noStrike" spc="104" dirty="0">
                <a:latin typeface="Source Han Sans KR"/>
              </a:rPr>
              <a:t>코드 작성 및 실행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코드 최적화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4B96888D-34D6-2093-E560-89ED5DBAC1B5}"/>
              </a:ext>
            </a:extLst>
          </p:cNvPr>
          <p:cNvSpPr txBox="1"/>
          <p:nvPr/>
        </p:nvSpPr>
        <p:spPr>
          <a:xfrm>
            <a:off x="9372600" y="52197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13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5" name="TextBox 12">
            <a:extLst>
              <a:ext uri="{FF2B5EF4-FFF2-40B4-BE49-F238E27FC236}">
                <a16:creationId xmlns:a16="http://schemas.microsoft.com/office/drawing/2014/main" id="{7012077F-2350-567E-7ACF-2EC8C92882F0}"/>
              </a:ext>
            </a:extLst>
          </p:cNvPr>
          <p:cNvSpPr txBox="1"/>
          <p:nvPr/>
        </p:nvSpPr>
        <p:spPr>
          <a:xfrm>
            <a:off x="9372600" y="5676900"/>
            <a:ext cx="6382208" cy="11245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Multi-thread </a:t>
            </a:r>
            <a:r>
              <a:rPr lang="ko-KR" altLang="en-US" sz="2000" u="none" strike="noStrike" spc="104" dirty="0">
                <a:latin typeface="Source Han Sans KR"/>
              </a:rPr>
              <a:t>관련 자료 분석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중 </a:t>
            </a:r>
            <a:r>
              <a:rPr lang="en-US" altLang="ko-KR" sz="2000" spc="104" dirty="0">
                <a:latin typeface="Source Han Sans KR"/>
              </a:rPr>
              <a:t>interrupt </a:t>
            </a:r>
            <a:r>
              <a:rPr lang="ko-KR" altLang="en-US" sz="2000" spc="104" dirty="0">
                <a:latin typeface="Source Han Sans KR"/>
              </a:rPr>
              <a:t>처리에 대해 코드 구현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코드 병합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28C85FCB-255E-3E4C-2CC0-639A8DFA4A96}"/>
              </a:ext>
            </a:extLst>
          </p:cNvPr>
          <p:cNvSpPr txBox="1"/>
          <p:nvPr/>
        </p:nvSpPr>
        <p:spPr>
          <a:xfrm>
            <a:off x="9372600" y="9525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11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1211BEC3-3A81-57D1-480D-FAD2034E75BA}"/>
              </a:ext>
            </a:extLst>
          </p:cNvPr>
          <p:cNvSpPr txBox="1"/>
          <p:nvPr/>
        </p:nvSpPr>
        <p:spPr>
          <a:xfrm>
            <a:off x="9372600" y="15621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u="none" strike="noStrike" spc="104" dirty="0">
                <a:latin typeface="Source Han Sans KR"/>
              </a:rPr>
              <a:t>Multi-thread </a:t>
            </a:r>
            <a:r>
              <a:rPr lang="ko-KR" altLang="en-US" sz="2000" u="none" strike="noStrike" spc="104" dirty="0">
                <a:latin typeface="Source Han Sans KR"/>
              </a:rPr>
              <a:t>관련 자료 분석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en-US" sz="2000" spc="104" dirty="0">
                <a:latin typeface="Source Han Sans KR"/>
              </a:rPr>
              <a:t>Scheduling </a:t>
            </a:r>
            <a:r>
              <a:rPr lang="ko-KR" altLang="en-US" sz="2000" spc="104" dirty="0">
                <a:latin typeface="Source Han Sans KR"/>
              </a:rPr>
              <a:t>코드 작성 및 실행</a:t>
            </a:r>
            <a:endParaRPr lang="en-US" sz="2000" u="none" strike="noStrike" spc="104" dirty="0">
              <a:latin typeface="Source Han Sans KR"/>
            </a:endParaRPr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BCD3E518-CD8E-2F79-43C8-72B0341B71AA}"/>
              </a:ext>
            </a:extLst>
          </p:cNvPr>
          <p:cNvSpPr txBox="1"/>
          <p:nvPr/>
        </p:nvSpPr>
        <p:spPr>
          <a:xfrm>
            <a:off x="9372600" y="7607300"/>
            <a:ext cx="1704299" cy="35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14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주차</a:t>
            </a:r>
            <a:endParaRPr lang="en-US" sz="2499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B688939B-DF60-66DD-9F8F-1E4CBCC7765E}"/>
              </a:ext>
            </a:extLst>
          </p:cNvPr>
          <p:cNvSpPr txBox="1"/>
          <p:nvPr/>
        </p:nvSpPr>
        <p:spPr>
          <a:xfrm>
            <a:off x="9372600" y="8039100"/>
            <a:ext cx="6382208" cy="739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최종 프로젝트 구현</a:t>
            </a:r>
            <a:endParaRPr lang="en-US" altLang="ko-KR" sz="2000" spc="104" dirty="0">
              <a:latin typeface="Source Han Sans KR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r>
              <a:rPr lang="ko-KR" altLang="en-US" sz="2000" u="none" strike="noStrike" spc="104" dirty="0">
                <a:latin typeface="Source Han Sans KR"/>
              </a:rPr>
              <a:t>발표 준비 </a:t>
            </a:r>
            <a:r>
              <a:rPr lang="ko-KR" altLang="en-US" sz="2000" spc="104" dirty="0">
                <a:latin typeface="Source Han Sans KR"/>
              </a:rPr>
              <a:t>및 보고서 작성</a:t>
            </a:r>
            <a:endParaRPr lang="en-US" sz="2000" u="none" strike="noStrike" spc="104" dirty="0">
              <a:latin typeface="Source Han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563627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7" name="TextBox 27"/>
          <p:cNvSpPr txBox="1"/>
          <p:nvPr/>
        </p:nvSpPr>
        <p:spPr>
          <a:xfrm>
            <a:off x="587827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ea typeface="Source Han Sans KR Bold"/>
              </a:rPr>
              <a:t>역할 분배</a:t>
            </a:r>
            <a:endParaRPr lang="en-US" sz="3000" spc="156" dirty="0">
              <a:solidFill>
                <a:srgbClr val="3160D8"/>
              </a:solidFill>
              <a:ea typeface="Source Han Sans KR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03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D8FEDA-015B-0509-E78C-1667AA4C9356}"/>
              </a:ext>
            </a:extLst>
          </p:cNvPr>
          <p:cNvGrpSpPr/>
          <p:nvPr/>
        </p:nvGrpSpPr>
        <p:grpSpPr>
          <a:xfrm>
            <a:off x="463354" y="2628900"/>
            <a:ext cx="17864506" cy="6324601"/>
            <a:chOff x="463354" y="2628900"/>
            <a:chExt cx="17864506" cy="6324601"/>
          </a:xfrm>
        </p:grpSpPr>
        <p:grpSp>
          <p:nvGrpSpPr>
            <p:cNvPr id="3" name="Group 3"/>
            <p:cNvGrpSpPr/>
            <p:nvPr/>
          </p:nvGrpSpPr>
          <p:grpSpPr>
            <a:xfrm>
              <a:off x="463354" y="2628906"/>
              <a:ext cx="4417313" cy="6324589"/>
              <a:chOff x="0" y="0"/>
              <a:chExt cx="812800" cy="1074565"/>
            </a:xfrm>
          </p:grpSpPr>
          <p:sp>
            <p:nvSpPr>
              <p:cNvPr id="4" name="Freeform 4"/>
              <p:cNvSpPr>
                <a:spLocks noChangeAspect="1"/>
              </p:cNvSpPr>
              <p:nvPr/>
            </p:nvSpPr>
            <p:spPr>
              <a:xfrm>
                <a:off x="0" y="0"/>
                <a:ext cx="728653" cy="107456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26" name="Group 3">
              <a:extLst>
                <a:ext uri="{FF2B5EF4-FFF2-40B4-BE49-F238E27FC236}">
                  <a16:creationId xmlns:a16="http://schemas.microsoft.com/office/drawing/2014/main" id="{4B310416-5804-8F0F-F45D-D5357CF9614B}"/>
                </a:ext>
              </a:extLst>
            </p:cNvPr>
            <p:cNvGrpSpPr/>
            <p:nvPr/>
          </p:nvGrpSpPr>
          <p:grpSpPr>
            <a:xfrm>
              <a:off x="4964912" y="2628900"/>
              <a:ext cx="4417313" cy="6324595"/>
              <a:chOff x="0" y="0"/>
              <a:chExt cx="812800" cy="1074566"/>
            </a:xfrm>
          </p:grpSpPr>
          <p:sp>
            <p:nvSpPr>
              <p:cNvPr id="134" name="Freeform 4">
                <a:extLst>
                  <a:ext uri="{FF2B5EF4-FFF2-40B4-BE49-F238E27FC236}">
                    <a16:creationId xmlns:a16="http://schemas.microsoft.com/office/drawing/2014/main" id="{5F3BDFDD-6FAF-7BCC-44A8-328724D49B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0" y="0"/>
                <a:ext cx="728653" cy="107456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35" name="TextBox 5">
                <a:extLst>
                  <a:ext uri="{FF2B5EF4-FFF2-40B4-BE49-F238E27FC236}">
                    <a16:creationId xmlns:a16="http://schemas.microsoft.com/office/drawing/2014/main" id="{2795BF67-8F4B-B441-D1EF-860EAE47E39B}"/>
                  </a:ext>
                </a:extLst>
              </p:cNvPr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37" name="Group 3">
              <a:extLst>
                <a:ext uri="{FF2B5EF4-FFF2-40B4-BE49-F238E27FC236}">
                  <a16:creationId xmlns:a16="http://schemas.microsoft.com/office/drawing/2014/main" id="{A9A318FD-AD5B-602F-D209-EE7965512783}"/>
                </a:ext>
              </a:extLst>
            </p:cNvPr>
            <p:cNvGrpSpPr/>
            <p:nvPr/>
          </p:nvGrpSpPr>
          <p:grpSpPr>
            <a:xfrm>
              <a:off x="9493536" y="2628900"/>
              <a:ext cx="4417313" cy="6324601"/>
              <a:chOff x="0" y="0"/>
              <a:chExt cx="812800" cy="1074567"/>
            </a:xfrm>
          </p:grpSpPr>
          <p:sp>
            <p:nvSpPr>
              <p:cNvPr id="145" name="Freeform 4">
                <a:extLst>
                  <a:ext uri="{FF2B5EF4-FFF2-40B4-BE49-F238E27FC236}">
                    <a16:creationId xmlns:a16="http://schemas.microsoft.com/office/drawing/2014/main" id="{1CCB465F-22E6-9C9D-9840-0DE466AA7AA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0" y="0"/>
                <a:ext cx="728653" cy="1074567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80368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80368"/>
                    </a:lnTo>
                    <a:lnTo>
                      <a:pt x="0" y="8803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3160D8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46" name="TextBox 5">
                <a:extLst>
                  <a:ext uri="{FF2B5EF4-FFF2-40B4-BE49-F238E27FC236}">
                    <a16:creationId xmlns:a16="http://schemas.microsoft.com/office/drawing/2014/main" id="{11F7CB7C-7FD8-C145-C7A6-569F898ED94E}"/>
                  </a:ext>
                </a:extLst>
              </p:cNvPr>
              <p:cNvSpPr txBox="1"/>
              <p:nvPr/>
            </p:nvSpPr>
            <p:spPr>
              <a:xfrm>
                <a:off x="0" y="19050"/>
                <a:ext cx="812800" cy="8613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00"/>
                  </a:lnSpc>
                </a:pPr>
                <a:endParaRPr/>
              </a:p>
            </p:txBody>
          </p:sp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792C3EE8-8B85-E2F0-0D05-A9DA1F2AEE3E}"/>
                </a:ext>
              </a:extLst>
            </p:cNvPr>
            <p:cNvGrpSpPr/>
            <p:nvPr/>
          </p:nvGrpSpPr>
          <p:grpSpPr>
            <a:xfrm>
              <a:off x="13910547" y="2628900"/>
              <a:ext cx="4417313" cy="6324601"/>
              <a:chOff x="906630" y="2540090"/>
              <a:chExt cx="4579770" cy="6961381"/>
            </a:xfrm>
          </p:grpSpPr>
          <p:grpSp>
            <p:nvGrpSpPr>
              <p:cNvPr id="148" name="Group 3">
                <a:extLst>
                  <a:ext uri="{FF2B5EF4-FFF2-40B4-BE49-F238E27FC236}">
                    <a16:creationId xmlns:a16="http://schemas.microsoft.com/office/drawing/2014/main" id="{29A67A47-5EB2-604F-7180-629887DEB8DC}"/>
                  </a:ext>
                </a:extLst>
              </p:cNvPr>
              <p:cNvGrpSpPr/>
              <p:nvPr/>
            </p:nvGrpSpPr>
            <p:grpSpPr>
              <a:xfrm>
                <a:off x="906630" y="2540090"/>
                <a:ext cx="4579770" cy="6961381"/>
                <a:chOff x="0" y="0"/>
                <a:chExt cx="812800" cy="1074567"/>
              </a:xfrm>
            </p:grpSpPr>
            <p:sp>
              <p:nvSpPr>
                <p:cNvPr id="156" name="Freeform 4">
                  <a:extLst>
                    <a:ext uri="{FF2B5EF4-FFF2-40B4-BE49-F238E27FC236}">
                      <a16:creationId xmlns:a16="http://schemas.microsoft.com/office/drawing/2014/main" id="{1A852C40-545C-521F-A16B-F3936D4EABB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0" y="0"/>
                  <a:ext cx="728653" cy="1074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80368">
                      <a:moveTo>
                        <a:pt x="0" y="0"/>
                      </a:moveTo>
                      <a:lnTo>
                        <a:pt x="812800" y="0"/>
                      </a:lnTo>
                      <a:lnTo>
                        <a:pt x="812800" y="880368"/>
                      </a:lnTo>
                      <a:lnTo>
                        <a:pt x="0" y="880368"/>
                      </a:ln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19050" cap="sq">
                  <a:solidFill>
                    <a:srgbClr val="3160D8"/>
                  </a:solidFill>
                  <a:prstDash val="solid"/>
                  <a:miter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157" name="TextBox 5">
                  <a:extLst>
                    <a:ext uri="{FF2B5EF4-FFF2-40B4-BE49-F238E27FC236}">
                      <a16:creationId xmlns:a16="http://schemas.microsoft.com/office/drawing/2014/main" id="{F1305320-5415-240B-8CC9-503ACAE99396}"/>
                    </a:ext>
                  </a:extLst>
                </p:cNvPr>
                <p:cNvSpPr txBox="1"/>
                <p:nvPr/>
              </p:nvSpPr>
              <p:spPr>
                <a:xfrm>
                  <a:off x="0" y="19050"/>
                  <a:ext cx="812800" cy="861318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200"/>
                    </a:lnSpc>
                  </a:pPr>
                  <a:endParaRPr/>
                </a:p>
              </p:txBody>
            </p:sp>
          </p:grpSp>
          <p:grpSp>
            <p:nvGrpSpPr>
              <p:cNvPr id="149" name="Group 12">
                <a:extLst>
                  <a:ext uri="{FF2B5EF4-FFF2-40B4-BE49-F238E27FC236}">
                    <a16:creationId xmlns:a16="http://schemas.microsoft.com/office/drawing/2014/main" id="{F58E0230-D2C7-3349-C71C-7F618A5C3391}"/>
                  </a:ext>
                </a:extLst>
              </p:cNvPr>
              <p:cNvGrpSpPr/>
              <p:nvPr/>
            </p:nvGrpSpPr>
            <p:grpSpPr>
              <a:xfrm>
                <a:off x="1567486" y="3170487"/>
                <a:ext cx="1190184" cy="1276014"/>
                <a:chOff x="183730" y="68898"/>
                <a:chExt cx="1592326" cy="1707157"/>
              </a:xfrm>
            </p:grpSpPr>
            <p:sp>
              <p:nvSpPr>
                <p:cNvPr id="155" name="TextBox 15">
                  <a:extLst>
                    <a:ext uri="{FF2B5EF4-FFF2-40B4-BE49-F238E27FC236}">
                      <a16:creationId xmlns:a16="http://schemas.microsoft.com/office/drawing/2014/main" id="{99E99459-9B2A-DF38-8B11-D0691ACC2E9B}"/>
                    </a:ext>
                  </a:extLst>
                </p:cNvPr>
                <p:cNvSpPr txBox="1"/>
                <p:nvPr/>
              </p:nvSpPr>
              <p:spPr>
                <a:xfrm>
                  <a:off x="183730" y="68898"/>
                  <a:ext cx="1592326" cy="1707157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3499"/>
                    </a:lnSpc>
                  </a:pPr>
                  <a:endParaRPr/>
                </a:p>
              </p:txBody>
            </p:sp>
            <p:sp>
              <p:nvSpPr>
                <p:cNvPr id="153" name="Freeform 16">
                  <a:extLst>
                    <a:ext uri="{FF2B5EF4-FFF2-40B4-BE49-F238E27FC236}">
                      <a16:creationId xmlns:a16="http://schemas.microsoft.com/office/drawing/2014/main" id="{428C406E-5885-031D-68F5-4A966B1967AF}"/>
                    </a:ext>
                  </a:extLst>
                </p:cNvPr>
                <p:cNvSpPr/>
                <p:nvPr/>
              </p:nvSpPr>
              <p:spPr>
                <a:xfrm>
                  <a:off x="476102" y="308985"/>
                  <a:ext cx="1007581" cy="1341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81" h="1341815">
                      <a:moveTo>
                        <a:pt x="0" y="0"/>
                      </a:moveTo>
                      <a:lnTo>
                        <a:pt x="1007582" y="0"/>
                      </a:lnTo>
                      <a:lnTo>
                        <a:pt x="1007582" y="1341816"/>
                      </a:lnTo>
                      <a:lnTo>
                        <a:pt x="0" y="13418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2">
                    <a:extLst>
                      <a:ext uri="{96DAC541-7B7A-43D3-8B79-37D633B846F1}">
                        <asvg:svgBlip xmlns:asvg="http://schemas.microsoft.com/office/drawing/2016/SVG/main" r:embed="rId3"/>
                      </a:ext>
                    </a:extLst>
                  </a:blip>
                  <a:stretch>
                    <a:fillRect/>
                  </a:stretch>
                </a:blipFill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</p:grpSp>
        </p:grpSp>
      </p:grpSp>
      <p:sp>
        <p:nvSpPr>
          <p:cNvPr id="11" name="TextBox 28">
            <a:extLst>
              <a:ext uri="{FF2B5EF4-FFF2-40B4-BE49-F238E27FC236}">
                <a16:creationId xmlns:a16="http://schemas.microsoft.com/office/drawing/2014/main" id="{72341702-4D06-D665-6E90-69A18CE2C4CA}"/>
              </a:ext>
            </a:extLst>
          </p:cNvPr>
          <p:cNvSpPr txBox="1"/>
          <p:nvPr/>
        </p:nvSpPr>
        <p:spPr>
          <a:xfrm>
            <a:off x="1624227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김용준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2" name="TextBox 28">
            <a:extLst>
              <a:ext uri="{FF2B5EF4-FFF2-40B4-BE49-F238E27FC236}">
                <a16:creationId xmlns:a16="http://schemas.microsoft.com/office/drawing/2014/main" id="{00CC0ACB-102A-3441-D9AA-75746C022D9E}"/>
              </a:ext>
            </a:extLst>
          </p:cNvPr>
          <p:cNvSpPr txBox="1"/>
          <p:nvPr/>
        </p:nvSpPr>
        <p:spPr>
          <a:xfrm>
            <a:off x="6125785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박태성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3" name="TextBox 28">
            <a:extLst>
              <a:ext uri="{FF2B5EF4-FFF2-40B4-BE49-F238E27FC236}">
                <a16:creationId xmlns:a16="http://schemas.microsoft.com/office/drawing/2014/main" id="{8EDEA35D-F47C-65E9-32D9-62AA3F0935CE}"/>
              </a:ext>
            </a:extLst>
          </p:cNvPr>
          <p:cNvSpPr txBox="1"/>
          <p:nvPr/>
        </p:nvSpPr>
        <p:spPr>
          <a:xfrm>
            <a:off x="10654409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>
                <a:solidFill>
                  <a:srgbClr val="002060"/>
                </a:solidFill>
                <a:ea typeface="Source Han Sans KR Bold"/>
              </a:rPr>
              <a:t>이예진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14" name="TextBox 28">
            <a:extLst>
              <a:ext uri="{FF2B5EF4-FFF2-40B4-BE49-F238E27FC236}">
                <a16:creationId xmlns:a16="http://schemas.microsoft.com/office/drawing/2014/main" id="{8ECEEACD-400F-F7D6-1309-C9B338151156}"/>
              </a:ext>
            </a:extLst>
          </p:cNvPr>
          <p:cNvSpPr txBox="1"/>
          <p:nvPr/>
        </p:nvSpPr>
        <p:spPr>
          <a:xfrm>
            <a:off x="15065440" y="3709035"/>
            <a:ext cx="1638253" cy="36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spc="129" dirty="0" err="1">
                <a:solidFill>
                  <a:srgbClr val="002060"/>
                </a:solidFill>
                <a:ea typeface="Source Han Sans KR Bold"/>
              </a:rPr>
              <a:t>정승준</a:t>
            </a:r>
            <a:endParaRPr lang="en-US" sz="3200" spc="129" dirty="0">
              <a:solidFill>
                <a:srgbClr val="002060"/>
              </a:solidFill>
              <a:ea typeface="Source Han Sans KR Bold"/>
            </a:endParaRPr>
          </a:p>
        </p:txBody>
      </p:sp>
      <p:sp>
        <p:nvSpPr>
          <p:cNvPr id="58" name="TextBox 27">
            <a:extLst>
              <a:ext uri="{FF2B5EF4-FFF2-40B4-BE49-F238E27FC236}">
                <a16:creationId xmlns:a16="http://schemas.microsoft.com/office/drawing/2014/main" id="{D790E312-530C-638D-7D9B-B33093AE3F36}"/>
              </a:ext>
            </a:extLst>
          </p:cNvPr>
          <p:cNvSpPr txBox="1"/>
          <p:nvPr/>
        </p:nvSpPr>
        <p:spPr>
          <a:xfrm>
            <a:off x="878413" y="4692799"/>
            <a:ext cx="3129879" cy="33855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Process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 관리 및 메모리 관련 자료 조사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코드 병합 및 메모리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, UI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구현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81" name="TextBox 27">
            <a:extLst>
              <a:ext uri="{FF2B5EF4-FFF2-40B4-BE49-F238E27FC236}">
                <a16:creationId xmlns:a16="http://schemas.microsoft.com/office/drawing/2014/main" id="{A069C1A8-3802-E15C-8D54-B25ACB5EE683}"/>
              </a:ext>
            </a:extLst>
          </p:cNvPr>
          <p:cNvSpPr txBox="1"/>
          <p:nvPr/>
        </p:nvSpPr>
        <p:spPr>
          <a:xfrm>
            <a:off x="5379971" y="4692799"/>
            <a:ext cx="3129879" cy="33463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Process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 관리 및 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에 대한 자료 조사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및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         Multi-thread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100" name="TextBox 27">
            <a:extLst>
              <a:ext uri="{FF2B5EF4-FFF2-40B4-BE49-F238E27FC236}">
                <a16:creationId xmlns:a16="http://schemas.microsoft.com/office/drawing/2014/main" id="{D5F1595A-5500-81C0-6127-97502DBDF2E5}"/>
              </a:ext>
            </a:extLst>
          </p:cNvPr>
          <p:cNvSpPr txBox="1"/>
          <p:nvPr/>
        </p:nvSpPr>
        <p:spPr>
          <a:xfrm>
            <a:off x="9950849" y="4658792"/>
            <a:ext cx="3129879" cy="2923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Mini OS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관련 </a:t>
            </a:r>
            <a:r>
              <a:rPr lang="en-US" altLang="ko-KR" sz="2000" spc="156" dirty="0" err="1">
                <a:latin typeface="Source Han Sans KR" panose="020B0600000101010101" charset="-127"/>
                <a:ea typeface="Source Han Sans KR" panose="020B0600000101010101" charset="-127"/>
              </a:rPr>
              <a:t>github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자료 분석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및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         Multi-thread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  <p:sp>
        <p:nvSpPr>
          <p:cNvPr id="101" name="TextBox 27">
            <a:extLst>
              <a:ext uri="{FF2B5EF4-FFF2-40B4-BE49-F238E27FC236}">
                <a16:creationId xmlns:a16="http://schemas.microsoft.com/office/drawing/2014/main" id="{CAC55D8D-9F74-F431-1936-FD399E72DAE0}"/>
              </a:ext>
            </a:extLst>
          </p:cNvPr>
          <p:cNvSpPr txBox="1"/>
          <p:nvPr/>
        </p:nvSpPr>
        <p:spPr>
          <a:xfrm>
            <a:off x="14319626" y="4709170"/>
            <a:ext cx="3129879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Mini OS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관련 </a:t>
            </a:r>
            <a:r>
              <a:rPr lang="en-US" altLang="ko-KR" sz="2000" spc="156" dirty="0" err="1">
                <a:latin typeface="Source Han Sans KR" panose="020B0600000101010101" charset="-127"/>
                <a:ea typeface="Source Han Sans KR" panose="020B0600000101010101" charset="-127"/>
              </a:rPr>
              <a:t>github</a:t>
            </a: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자료 분석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l">
              <a:lnSpc>
                <a:spcPts val="3300"/>
              </a:lnSpc>
              <a:spcBef>
                <a:spcPct val="0"/>
              </a:spcBef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작업 진행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indent="-342900" algn="l">
              <a:lnSpc>
                <a:spcPts val="33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000" spc="156" dirty="0">
                <a:latin typeface="Source Han Sans KR" panose="020B0600000101010101" charset="-127"/>
                <a:ea typeface="Source Han Sans KR" panose="020B0600000101010101" charset="-127"/>
              </a:rPr>
              <a:t>Scheduling </a:t>
            </a:r>
            <a:r>
              <a:rPr lang="ko-KR" altLang="en-US" sz="2000" spc="156" dirty="0">
                <a:latin typeface="Source Han Sans KR" panose="020B0600000101010101" charset="-127"/>
                <a:ea typeface="Source Han Sans KR" panose="020B0600000101010101" charset="-127"/>
              </a:rPr>
              <a:t>추가 구현</a:t>
            </a:r>
            <a:endParaRPr lang="en-US" altLang="ko-KR" sz="2000" spc="156" dirty="0">
              <a:latin typeface="Source Han Sans KR" panose="020B0600000101010101" charset="-127"/>
              <a:ea typeface="Source Han Sans KR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5962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u="none" strike="noStrike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Threading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69301" y="3129054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800" spc="129" dirty="0" err="1">
                <a:solidFill>
                  <a:srgbClr val="002060"/>
                </a:solidFill>
                <a:latin typeface="Source Han Sans KR Bold"/>
                <a:ea typeface="Source Han Sans KR Bold"/>
              </a:rPr>
              <a:t>Thread.h</a:t>
            </a:r>
            <a:endParaRPr lang="ko-KR" altLang="en-US" sz="2800" spc="129" dirty="0">
              <a:solidFill>
                <a:srgbClr val="002060"/>
              </a:solidFill>
              <a:latin typeface="Source Han Sans KR Bold"/>
              <a:ea typeface="Source Han Sans KR Bold"/>
            </a:endParaRP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69300" y="3796251"/>
            <a:ext cx="6804299" cy="42000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u="none" strike="noStrike" spc="104" dirty="0">
                <a:latin typeface="Source Han Sans KR"/>
              </a:rPr>
              <a:t>Thread</a:t>
            </a:r>
            <a:r>
              <a:rPr lang="ko-KR" altLang="en-US" sz="2000" u="none" strike="noStrike" spc="104" dirty="0">
                <a:latin typeface="Source Han Sans KR"/>
              </a:rPr>
              <a:t>의 기본 구조를 이해하고</a:t>
            </a:r>
            <a:r>
              <a:rPr lang="en-US" altLang="ko-KR" sz="2000" u="none" strike="noStrike" spc="104" dirty="0">
                <a:latin typeface="Source Han Sans KR"/>
              </a:rPr>
              <a:t>, </a:t>
            </a:r>
            <a:r>
              <a:rPr lang="ko-KR" altLang="en-US" sz="2000" spc="104" dirty="0">
                <a:latin typeface="Source Han Sans KR"/>
              </a:rPr>
              <a:t>이를 활용하기 위한 멤버 함수 및 스택 포인터 등을 포함한 </a:t>
            </a:r>
            <a:r>
              <a:rPr lang="en-US" altLang="ko-KR" sz="2000" spc="104" dirty="0" err="1">
                <a:latin typeface="Source Han Sans KR"/>
              </a:rPr>
              <a:t>my_thread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구조체 구현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spc="104" dirty="0" err="1">
                <a:latin typeface="Source Han Sans KR"/>
              </a:rPr>
              <a:t>Pthread</a:t>
            </a:r>
            <a:r>
              <a:rPr lang="ko-KR" altLang="en-US" sz="2000" spc="104" dirty="0" err="1">
                <a:latin typeface="Source Han Sans KR"/>
              </a:rPr>
              <a:t>를</a:t>
            </a:r>
            <a:r>
              <a:rPr lang="ko-KR" altLang="en-US" sz="2000" spc="104" dirty="0">
                <a:latin typeface="Source Han Sans KR"/>
              </a:rPr>
              <a:t> 참고하여</a:t>
            </a:r>
            <a:r>
              <a:rPr lang="en-US" altLang="ko-KR" sz="2000" spc="104" dirty="0">
                <a:latin typeface="Source Han Sans KR"/>
              </a:rPr>
              <a:t>,</a:t>
            </a:r>
            <a:r>
              <a:rPr lang="ko-KR" altLang="en-US" sz="2000" spc="104" dirty="0">
                <a:latin typeface="Source Han Sans KR"/>
              </a:rPr>
              <a:t> </a:t>
            </a:r>
            <a:r>
              <a:rPr lang="en-US" altLang="ko-KR" sz="2000" spc="104" dirty="0">
                <a:latin typeface="Source Han Sans KR"/>
              </a:rPr>
              <a:t>thread</a:t>
            </a:r>
            <a:r>
              <a:rPr lang="ko-KR" altLang="en-US" sz="2000" spc="104" dirty="0">
                <a:latin typeface="Source Han Sans KR"/>
              </a:rPr>
              <a:t> 생성 및 </a:t>
            </a:r>
            <a:r>
              <a:rPr lang="en-US" altLang="ko-KR" sz="2000" spc="104" dirty="0">
                <a:latin typeface="Source Han Sans KR"/>
              </a:rPr>
              <a:t>context switching</a:t>
            </a:r>
            <a:r>
              <a:rPr lang="ko-KR" altLang="en-US" sz="2000" spc="104" dirty="0">
                <a:latin typeface="Source Han Sans KR"/>
              </a:rPr>
              <a:t>을 위한 기본 </a:t>
            </a:r>
            <a:r>
              <a:rPr lang="en-US" altLang="ko-KR" sz="2000" spc="104" dirty="0">
                <a:latin typeface="Source Han Sans KR"/>
              </a:rPr>
              <a:t>scheduling</a:t>
            </a:r>
            <a:r>
              <a:rPr lang="ko-KR" altLang="en-US" sz="2000" spc="104" dirty="0">
                <a:latin typeface="Source Han Sans KR"/>
              </a:rPr>
              <a:t>과 </a:t>
            </a:r>
            <a:r>
              <a:rPr lang="en-US" altLang="ko-KR" sz="2000" spc="104" dirty="0">
                <a:latin typeface="Source Han Sans KR"/>
              </a:rPr>
              <a:t>wrapper</a:t>
            </a:r>
            <a:r>
              <a:rPr lang="ko-KR" altLang="en-US" sz="2000" spc="104" dirty="0" err="1">
                <a:latin typeface="Source Han Sans KR"/>
              </a:rPr>
              <a:t>를</a:t>
            </a:r>
            <a:r>
              <a:rPr lang="ko-KR" altLang="en-US" sz="2000" spc="104" dirty="0">
                <a:latin typeface="Source Han Sans KR"/>
              </a:rPr>
              <a:t> 통한 함수 실행 및 </a:t>
            </a:r>
            <a:r>
              <a:rPr lang="en-US" altLang="ko-KR" sz="2000" spc="104" dirty="0">
                <a:latin typeface="Source Han Sans KR"/>
              </a:rPr>
              <a:t>exit </a:t>
            </a:r>
            <a:r>
              <a:rPr lang="ko-KR" altLang="en-US" sz="2000" spc="104" dirty="0">
                <a:latin typeface="Source Han Sans KR"/>
              </a:rPr>
              <a:t>기능 구현</a:t>
            </a:r>
            <a:endParaRPr lang="en-US" altLang="ko-KR" sz="2000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endParaRPr lang="en-US" altLang="ko-KR" sz="2000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2000" spc="104" dirty="0" err="1">
                <a:latin typeface="Source Han Sans KR"/>
              </a:rPr>
              <a:t>Create_thread</a:t>
            </a:r>
            <a:r>
              <a:rPr lang="ko-KR" altLang="en-US" sz="2000" spc="104" dirty="0">
                <a:latin typeface="Source Han Sans KR"/>
              </a:rPr>
              <a:t> 함수를 통해 새로운 </a:t>
            </a:r>
            <a:r>
              <a:rPr lang="en-US" altLang="ko-KR" sz="2000" spc="104" dirty="0" err="1">
                <a:latin typeface="Source Han Sans KR"/>
              </a:rPr>
              <a:t>my_thread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구조체의 스택 할당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ko-KR" altLang="en-US" sz="2000" spc="104" dirty="0">
                <a:latin typeface="Source Han Sans KR"/>
              </a:rPr>
              <a:t>멤버 변수 초기화와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thread_queue</a:t>
            </a:r>
            <a:r>
              <a:rPr lang="ko-KR" altLang="en-US" sz="2000" spc="104" dirty="0">
                <a:latin typeface="Source Han Sans KR"/>
              </a:rPr>
              <a:t>의 삽입이 일어남</a:t>
            </a:r>
            <a:endParaRPr lang="ko-KR" altLang="en-US" sz="2000" u="none" strike="noStrike" spc="104" dirty="0">
              <a:latin typeface="Source Han Sans KR"/>
            </a:endParaRPr>
          </a:p>
        </p:txBody>
      </p:sp>
      <p:pic>
        <p:nvPicPr>
          <p:cNvPr id="2050" name="Picture 2" descr="Introduction to P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532" y="3796251"/>
            <a:ext cx="6924675" cy="309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64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- Threading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7745" y="4002602"/>
            <a:ext cx="6294455" cy="3045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r>
              <a:rPr lang="ko-KR" altLang="en-US" sz="2000" b="1" u="none" strike="noStrike" spc="104" dirty="0">
                <a:latin typeface="Source Han Sans KR"/>
              </a:rPr>
              <a:t>기초 </a:t>
            </a:r>
            <a:r>
              <a:rPr lang="en-US" altLang="ko-KR" sz="2000" b="1" u="none" strike="noStrike" spc="104" dirty="0">
                <a:latin typeface="Source Han Sans KR"/>
              </a:rPr>
              <a:t>context switching</a:t>
            </a:r>
            <a:r>
              <a:rPr lang="ko-KR" altLang="en-US" sz="2000" b="1" u="none" strike="noStrike" spc="104" dirty="0">
                <a:latin typeface="Source Han Sans KR"/>
              </a:rPr>
              <a:t>을 구현하는 과정에서</a:t>
            </a:r>
            <a:r>
              <a:rPr lang="en-US" altLang="ko-KR" sz="2000" b="1" u="none" strike="noStrike" spc="104" dirty="0">
                <a:latin typeface="Source Han Sans KR"/>
              </a:rPr>
              <a:t>, </a:t>
            </a:r>
            <a:r>
              <a:rPr lang="ko-KR" altLang="en-US" sz="2000" b="1" u="none" strike="noStrike" spc="104" dirty="0">
                <a:latin typeface="Source Han Sans KR"/>
              </a:rPr>
              <a:t>라이브러리를 </a:t>
            </a:r>
            <a:r>
              <a:rPr lang="ko-KR" altLang="en-US" sz="2000" b="1" spc="104" dirty="0">
                <a:latin typeface="Source Han Sans KR"/>
              </a:rPr>
              <a:t>사용하지 않고 자체 구현을 위해 </a:t>
            </a:r>
            <a:r>
              <a:rPr lang="en-US" altLang="ko-KR" sz="2000" b="1" u="none" strike="noStrike" spc="104" dirty="0" err="1">
                <a:latin typeface="Source Han Sans KR"/>
              </a:rPr>
              <a:t>jmp_buf</a:t>
            </a:r>
            <a:r>
              <a:rPr lang="ko-KR" altLang="en-US" sz="2000" b="1" u="none" strike="noStrike" spc="104" dirty="0">
                <a:latin typeface="Source Han Sans KR"/>
              </a:rPr>
              <a:t>와 </a:t>
            </a:r>
            <a:r>
              <a:rPr lang="en-US" altLang="ko-KR" sz="2000" b="1" u="none" strike="noStrike" spc="104" dirty="0" err="1">
                <a:latin typeface="Source Han Sans KR"/>
              </a:rPr>
              <a:t>longjmp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ko-KR" altLang="en-US" sz="2000" b="1" u="none" strike="noStrike" spc="104" dirty="0">
                <a:latin typeface="Source Han Sans KR"/>
              </a:rPr>
              <a:t>사용을 하였는데</a:t>
            </a:r>
            <a:r>
              <a:rPr lang="en-US" altLang="ko-KR" sz="2000" b="1" u="none" strike="noStrike" spc="104" dirty="0">
                <a:latin typeface="Source Han Sans KR"/>
              </a:rPr>
              <a:t>, </a:t>
            </a:r>
            <a:r>
              <a:rPr lang="ko-KR" altLang="en-US" sz="2000" b="1" u="none" strike="noStrike" spc="104" dirty="0">
                <a:latin typeface="Source Han Sans KR"/>
              </a:rPr>
              <a:t>이로 인해 코드 실행 시 버스 오류 발생</a:t>
            </a:r>
            <a:endParaRPr lang="en-US" altLang="ko-KR" sz="2000" b="1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endParaRPr lang="en-US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eriod"/>
            </a:pPr>
            <a:r>
              <a:rPr lang="en-US" altLang="ko-KR" sz="2000" b="1" spc="104" dirty="0" err="1">
                <a:latin typeface="Source Han Sans KR"/>
              </a:rPr>
              <a:t>Main.c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코드의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en-US" altLang="ko-KR" sz="2000" b="1" u="none" strike="noStrike" spc="104" dirty="0" err="1">
                <a:latin typeface="Source Han Sans KR"/>
              </a:rPr>
              <a:t>Thread_function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ko-KR" altLang="en-US" sz="2000" b="1" u="none" strike="noStrike" spc="104" dirty="0">
                <a:latin typeface="Source Han Sans KR"/>
              </a:rPr>
              <a:t>함수</a:t>
            </a:r>
            <a:r>
              <a:rPr lang="en-US" altLang="ko-KR" sz="2000" b="1" u="none" strike="noStrike" spc="104" dirty="0">
                <a:latin typeface="Source Han Sans KR"/>
              </a:rPr>
              <a:t> </a:t>
            </a:r>
            <a:r>
              <a:rPr lang="en-US" altLang="ko-KR" sz="2000" b="1" spc="104" dirty="0" err="1">
                <a:latin typeface="Source Han Sans KR"/>
              </a:rPr>
              <a:t>내부에서</a:t>
            </a:r>
            <a:r>
              <a:rPr lang="en-US" altLang="ko-KR" sz="2000" b="1" spc="104" dirty="0">
                <a:latin typeface="Source Han Sans KR"/>
              </a:rPr>
              <a:t>,</a:t>
            </a:r>
            <a:r>
              <a:rPr lang="en-US" altLang="ko-KR" sz="2000" b="1" u="none" strike="noStrike" spc="104" dirty="0">
                <a:latin typeface="Source Han Sans KR"/>
              </a:rPr>
              <a:t> print</a:t>
            </a:r>
            <a:r>
              <a:rPr lang="ko-KR" altLang="en-US" sz="2000" b="1" u="none" strike="noStrike" spc="104" dirty="0">
                <a:latin typeface="Source Han Sans KR"/>
              </a:rPr>
              <a:t>문 다음에 </a:t>
            </a:r>
            <a:r>
              <a:rPr lang="en-US" altLang="ko-KR" sz="2000" b="1" u="none" strike="noStrike" spc="104" dirty="0">
                <a:latin typeface="Source Han Sans KR"/>
              </a:rPr>
              <a:t>scheduling</a:t>
            </a:r>
            <a:r>
              <a:rPr lang="ko-KR" altLang="en-US" sz="2000" b="1" u="none" strike="noStrike" spc="104" dirty="0">
                <a:latin typeface="Source Han Sans KR"/>
              </a:rPr>
              <a:t>을  시 버스 오류 발생</a:t>
            </a:r>
            <a:endParaRPr lang="en-US" altLang="ko-KR" sz="2000" b="1" u="none" strike="noStrike" spc="104" dirty="0">
              <a:latin typeface="Source Han Sans KR"/>
            </a:endParaRPr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2" name="TextBox 14">
            <a:extLst>
              <a:ext uri="{FF2B5EF4-FFF2-40B4-BE49-F238E27FC236}">
                <a16:creationId xmlns:a16="http://schemas.microsoft.com/office/drawing/2014/main" id="{97A46AB0-B06B-3A8A-6A39-8549BF2FE974}"/>
              </a:ext>
            </a:extLst>
          </p:cNvPr>
          <p:cNvSpPr txBox="1"/>
          <p:nvPr/>
        </p:nvSpPr>
        <p:spPr>
          <a:xfrm>
            <a:off x="10913805" y="3354868"/>
            <a:ext cx="6600779" cy="11222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sz="2000" b="1" spc="104" dirty="0" err="1">
                <a:latin typeface="Source Han Sans KR"/>
              </a:rPr>
              <a:t>ucontext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라이브러리를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사용하여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기존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코드의</a:t>
            </a:r>
            <a:r>
              <a:rPr lang="en-US" sz="2000" b="1" spc="104" dirty="0">
                <a:latin typeface="Source Han Sans KR"/>
              </a:rPr>
              <a:t>     </a:t>
            </a:r>
            <a:r>
              <a:rPr lang="en-US" altLang="ko-KR" sz="2000" b="1" spc="104" dirty="0" err="1">
                <a:latin typeface="Source Han Sans KR"/>
              </a:rPr>
              <a:t>jmp_buf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및 </a:t>
            </a:r>
            <a:r>
              <a:rPr lang="en-US" altLang="ko-KR" sz="2000" b="1" spc="104" dirty="0" err="1">
                <a:latin typeface="Source Han Sans KR"/>
              </a:rPr>
              <a:t>longjmp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부분을 </a:t>
            </a:r>
            <a:r>
              <a:rPr lang="en-US" altLang="ko-KR" sz="2000" b="1" spc="104" dirty="0" err="1">
                <a:latin typeface="Source Han Sans KR"/>
              </a:rPr>
              <a:t>swapcontext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함수를 사용해 대체</a:t>
            </a:r>
            <a:endParaRPr lang="en-US" altLang="ko-KR" sz="2000" b="1" spc="104" dirty="0">
              <a:latin typeface="Source Han Sans KR"/>
            </a:endParaRP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97A46AB0-B06B-3A8A-6A39-8549BF2FE974}"/>
              </a:ext>
            </a:extLst>
          </p:cNvPr>
          <p:cNvSpPr txBox="1"/>
          <p:nvPr/>
        </p:nvSpPr>
        <p:spPr>
          <a:xfrm>
            <a:off x="10913805" y="5106370"/>
            <a:ext cx="6600779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sz="2000" b="1" spc="104" dirty="0" err="1">
                <a:latin typeface="Source Han Sans KR"/>
              </a:rPr>
              <a:t>ucontext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라이브러리를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사용하여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기존</a:t>
            </a:r>
            <a:r>
              <a:rPr lang="en-US" sz="2000" b="1" spc="104" dirty="0">
                <a:latin typeface="Source Han Sans KR"/>
              </a:rPr>
              <a:t> </a:t>
            </a:r>
            <a:r>
              <a:rPr lang="en-US" sz="2000" b="1" spc="104" dirty="0" err="1">
                <a:latin typeface="Source Han Sans KR"/>
              </a:rPr>
              <a:t>코드의</a:t>
            </a:r>
            <a:r>
              <a:rPr lang="en-US" sz="2000" b="1" spc="104" dirty="0">
                <a:latin typeface="Source Han Sans KR"/>
              </a:rPr>
              <a:t>     </a:t>
            </a:r>
            <a:r>
              <a:rPr lang="en-US" altLang="ko-KR" sz="2000" b="1" spc="104" dirty="0" err="1">
                <a:latin typeface="Source Han Sans KR"/>
              </a:rPr>
              <a:t>jmp_buf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및 </a:t>
            </a:r>
            <a:r>
              <a:rPr lang="en-US" altLang="ko-KR" sz="2000" b="1" spc="104" dirty="0" err="1">
                <a:latin typeface="Source Han Sans KR"/>
              </a:rPr>
              <a:t>longjmp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부분을 </a:t>
            </a:r>
            <a:r>
              <a:rPr lang="en-US" altLang="ko-KR" sz="2000" b="1" spc="104" dirty="0" err="1">
                <a:latin typeface="Source Han Sans KR"/>
              </a:rPr>
              <a:t>swapcontext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함수를 사용해 대체</a:t>
            </a:r>
            <a:endParaRPr lang="en-US" altLang="ko-KR" sz="2000" b="1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>
                <a:latin typeface="Source Han Sans KR"/>
              </a:rPr>
              <a:t>scheduling </a:t>
            </a:r>
            <a:r>
              <a:rPr lang="ko-KR" altLang="en-US" sz="2000" b="1" spc="104" dirty="0">
                <a:latin typeface="Source Han Sans KR"/>
              </a:rPr>
              <a:t>과정에 문제가 있는 것으로 파악하여</a:t>
            </a:r>
            <a:r>
              <a:rPr lang="en-US" altLang="ko-KR" sz="2000" b="1" spc="104" dirty="0">
                <a:latin typeface="Source Han Sans KR"/>
              </a:rPr>
              <a:t>,    </a:t>
            </a:r>
            <a:r>
              <a:rPr lang="en-US" altLang="ko-KR" sz="2000" b="1" spc="104" dirty="0" err="1">
                <a:latin typeface="Source Han Sans KR"/>
              </a:rPr>
              <a:t>thread_function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내부에서 </a:t>
            </a:r>
            <a:r>
              <a:rPr lang="en-US" altLang="ko-KR" sz="2000" b="1" spc="104" dirty="0">
                <a:latin typeface="Source Han Sans KR"/>
              </a:rPr>
              <a:t>scheduling </a:t>
            </a:r>
            <a:r>
              <a:rPr lang="ko-KR" altLang="en-US" sz="2000" b="1" spc="104" dirty="0">
                <a:latin typeface="Source Han Sans KR"/>
              </a:rPr>
              <a:t>함수를 삭제</a:t>
            </a:r>
          </a:p>
        </p:txBody>
      </p:sp>
    </p:spTree>
    <p:extLst>
      <p:ext uri="{BB962C8B-B14F-4D97-AF65-F5344CB8AC3E}">
        <p14:creationId xmlns:p14="http://schemas.microsoft.com/office/powerpoint/2010/main" val="144500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4"/>
            <a:ext cx="8551059" cy="7525335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42127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Scheduling</a:t>
            </a:r>
            <a:endParaRPr lang="en-US" altLang="ko-KR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EE142BE7-9893-0A8D-057B-9CA1D2B67920}"/>
              </a:ext>
            </a:extLst>
          </p:cNvPr>
          <p:cNvSpPr txBox="1"/>
          <p:nvPr/>
        </p:nvSpPr>
        <p:spPr>
          <a:xfrm>
            <a:off x="10569301" y="2123646"/>
            <a:ext cx="5508899" cy="35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Weighted round robin </a:t>
            </a:r>
            <a:r>
              <a:rPr lang="ko-KR" altLang="en-US" sz="2800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81B1EE72-C57C-A3E2-EBD0-65837BC5684C}"/>
              </a:ext>
            </a:extLst>
          </p:cNvPr>
          <p:cNvSpPr txBox="1"/>
          <p:nvPr/>
        </p:nvSpPr>
        <p:spPr>
          <a:xfrm>
            <a:off x="10569300" y="2790843"/>
            <a:ext cx="6804299" cy="26930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ko-KR" altLang="en-US" sz="2000" u="none" strike="noStrike" spc="104" dirty="0">
                <a:latin typeface="Source Han Sans KR"/>
              </a:rPr>
              <a:t>기존 </a:t>
            </a:r>
            <a:r>
              <a:rPr lang="en-US" altLang="ko-KR" sz="2000" u="none" strike="noStrike" spc="104" dirty="0">
                <a:latin typeface="Source Han Sans KR"/>
              </a:rPr>
              <a:t>RR </a:t>
            </a:r>
            <a:r>
              <a:rPr lang="ko-KR" altLang="en-US" sz="2000" u="none" strike="noStrike" spc="104" dirty="0">
                <a:latin typeface="Source Han Sans KR"/>
              </a:rPr>
              <a:t>알고리즘에서 서로 다른 프로세스나 작업에 서로 다른 실행 우선순위를 부여하는 방식으로 스케줄링 구현</a:t>
            </a:r>
            <a:endParaRPr lang="en-US" altLang="ko-KR" sz="2000" u="none" strike="noStrike" spc="104" dirty="0">
              <a:latin typeface="Source Han Sans KR"/>
            </a:endParaRPr>
          </a:p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ko-KR" altLang="en-US" sz="2000" u="none" strike="noStrike" spc="104" dirty="0">
              <a:latin typeface="Source Han Sans KR"/>
            </a:endParaRPr>
          </a:p>
          <a:p>
            <a:pPr marL="45720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spc="104" dirty="0">
                <a:latin typeface="Source Han Sans KR"/>
              </a:rPr>
              <a:t>Weighted round robin</a:t>
            </a:r>
            <a:r>
              <a:rPr lang="ko-KR" altLang="en-US" sz="2000" spc="104" dirty="0">
                <a:latin typeface="Source Han Sans KR"/>
              </a:rPr>
              <a:t>을 위한 </a:t>
            </a:r>
            <a:r>
              <a:rPr lang="en-US" altLang="ko-KR" sz="2000" spc="104" dirty="0" err="1">
                <a:latin typeface="Source Han Sans KR"/>
              </a:rPr>
              <a:t>Thread_Processing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addProcessToQueue</a:t>
            </a:r>
            <a:r>
              <a:rPr lang="en-US" altLang="ko-KR" sz="2000" spc="104" dirty="0">
                <a:latin typeface="Source Han Sans KR"/>
              </a:rPr>
              <a:t>, </a:t>
            </a:r>
            <a:r>
              <a:rPr lang="en-US" altLang="ko-KR" sz="2000" spc="104" dirty="0" err="1">
                <a:latin typeface="Source Han Sans KR"/>
              </a:rPr>
              <a:t>customScheduling</a:t>
            </a:r>
            <a:r>
              <a:rPr lang="en-US" altLang="ko-KR" sz="2000" spc="104" dirty="0">
                <a:latin typeface="Source Han Sans KR"/>
              </a:rPr>
              <a:t> </a:t>
            </a:r>
            <a:r>
              <a:rPr lang="ko-KR" altLang="en-US" sz="2000" spc="104" dirty="0">
                <a:latin typeface="Source Han Sans KR"/>
              </a:rPr>
              <a:t>구현 </a:t>
            </a: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endParaRPr lang="ko-KR" altLang="en-US" sz="2000" u="none" strike="noStrike" spc="104" dirty="0">
              <a:latin typeface="Source Han Sans KR"/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D89FEBE4-363D-5696-57E5-AA9F768EFA8F}"/>
              </a:ext>
            </a:extLst>
          </p:cNvPr>
          <p:cNvSpPr txBox="1"/>
          <p:nvPr/>
        </p:nvSpPr>
        <p:spPr>
          <a:xfrm>
            <a:off x="10569300" y="6372045"/>
            <a:ext cx="52040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Aging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(</a:t>
            </a:r>
            <a:r>
              <a:rPr lang="en-US" altLang="ko-KR" sz="2499" spc="129" dirty="0" err="1">
                <a:solidFill>
                  <a:srgbClr val="002060"/>
                </a:solidFill>
                <a:latin typeface="Source Han Sans KR Bold"/>
                <a:ea typeface="Source Han Sans KR Bold"/>
              </a:rPr>
              <a:t>UpdatePriority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 </a:t>
            </a:r>
            <a:r>
              <a:rPr lang="ko-KR" altLang="en-US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구현</a:t>
            </a:r>
            <a:r>
              <a:rPr lang="en-US" altLang="ko-KR" sz="2499" spc="129" dirty="0">
                <a:solidFill>
                  <a:srgbClr val="002060"/>
                </a:solidFill>
                <a:latin typeface="Source Han Sans KR Bold"/>
                <a:ea typeface="Source Han Sans KR Bold"/>
              </a:rPr>
              <a:t>)</a:t>
            </a: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394BDDBA-FB86-D75E-E87E-1DD4C2A68710}"/>
              </a:ext>
            </a:extLst>
          </p:cNvPr>
          <p:cNvSpPr txBox="1"/>
          <p:nvPr/>
        </p:nvSpPr>
        <p:spPr>
          <a:xfrm>
            <a:off x="10569300" y="6996726"/>
            <a:ext cx="6804299" cy="737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ts val="3000"/>
              </a:lnSpc>
              <a:spcBef>
                <a:spcPct val="0"/>
              </a:spcBef>
              <a:buAutoNum type="arabicParenR"/>
            </a:pPr>
            <a:r>
              <a:rPr lang="en-US" altLang="ko-KR" sz="2000" u="none" strike="noStrike" spc="104" dirty="0">
                <a:latin typeface="Source Han Sans KR"/>
              </a:rPr>
              <a:t>Starvation</a:t>
            </a:r>
            <a:r>
              <a:rPr lang="ko-KR" altLang="en-US" sz="2000" u="none" strike="noStrike" spc="104" dirty="0">
                <a:latin typeface="Source Han Sans KR"/>
              </a:rPr>
              <a:t>을 고려하여 순위가 낮은 스레드를 위로 올림 </a:t>
            </a:r>
          </a:p>
        </p:txBody>
      </p:sp>
      <p:pic>
        <p:nvPicPr>
          <p:cNvPr id="1026" name="Picture 2" descr="Figure 1 from Design and Implementation of Low Latency Weighted Round Robin  (LL-WRR) Scheduling for High Speed Networks | Semantic Schol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38" y="3333708"/>
            <a:ext cx="7904663" cy="402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682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5341" y="1732945"/>
            <a:ext cx="7459267" cy="7356136"/>
            <a:chOff x="0" y="0"/>
            <a:chExt cx="1465465" cy="14189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083392" y="1727499"/>
            <a:ext cx="7459267" cy="7356139"/>
            <a:chOff x="0" y="0"/>
            <a:chExt cx="1465465" cy="14189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65465" cy="1418942"/>
            </a:xfrm>
            <a:custGeom>
              <a:avLst/>
              <a:gdLst/>
              <a:ahLst/>
              <a:cxnLst/>
              <a:rect l="l" t="t" r="r" b="b"/>
              <a:pathLst>
                <a:path w="1465465" h="1418942">
                  <a:moveTo>
                    <a:pt x="0" y="0"/>
                  </a:moveTo>
                  <a:lnTo>
                    <a:pt x="1465465" y="0"/>
                  </a:lnTo>
                  <a:lnTo>
                    <a:pt x="1465465" y="1418942"/>
                  </a:lnTo>
                  <a:lnTo>
                    <a:pt x="0" y="14189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3160D8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65465" cy="1476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3160D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 rot="-10800000">
            <a:off x="8747256" y="4757826"/>
            <a:ext cx="793487" cy="1295488"/>
          </a:xfrm>
          <a:custGeom>
            <a:avLst/>
            <a:gdLst/>
            <a:ahLst/>
            <a:cxnLst/>
            <a:rect l="l" t="t" r="r" b="b"/>
            <a:pathLst>
              <a:path w="793487" h="1295488">
                <a:moveTo>
                  <a:pt x="0" y="0"/>
                </a:moveTo>
                <a:lnTo>
                  <a:pt x="793486" y="0"/>
                </a:lnTo>
                <a:lnTo>
                  <a:pt x="793486" y="1295489"/>
                </a:lnTo>
                <a:lnTo>
                  <a:pt x="0" y="12954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87827" y="606877"/>
            <a:ext cx="5431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문제 해결 </a:t>
            </a:r>
            <a:r>
              <a:rPr lang="en-US" altLang="ko-KR" sz="3000" spc="156" dirty="0">
                <a:solidFill>
                  <a:srgbClr val="3160D8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– Scheduling</a:t>
            </a:r>
            <a:endParaRPr lang="en-US" sz="3000" u="none" strike="noStrike" spc="156" dirty="0">
              <a:solidFill>
                <a:srgbClr val="3160D8"/>
              </a:solidFill>
              <a:latin typeface="Source Han Sans KR Bold" panose="020B0600000101010101" charset="-127"/>
              <a:ea typeface="Source Han Sans KR Bold" panose="020B0600000101010101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24771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문제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863146" y="606877"/>
            <a:ext cx="2837027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spc="156" dirty="0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372504" y="4967526"/>
            <a:ext cx="4866496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ko-KR" altLang="ko-KR" sz="2800" b="1" dirty="0"/>
              <a:t>해당 스레드가</a:t>
            </a:r>
            <a:r>
              <a:rPr lang="en-US" altLang="ko-KR" sz="2800" b="1" dirty="0"/>
              <a:t> I/O </a:t>
            </a:r>
            <a:r>
              <a:rPr lang="ko-KR" altLang="ko-KR" sz="2800" b="1" dirty="0"/>
              <a:t>처리가 필요한 경우를 고려 </a:t>
            </a:r>
          </a:p>
        </p:txBody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2E69A6F3-4E93-372E-ACE5-13E463B9FE97}"/>
              </a:ext>
            </a:extLst>
          </p:cNvPr>
          <p:cNvSpPr txBox="1"/>
          <p:nvPr/>
        </p:nvSpPr>
        <p:spPr>
          <a:xfrm>
            <a:off x="11859195" y="2292421"/>
            <a:ext cx="3900405" cy="36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ko-KR" altLang="en-US" sz="3200" b="1" spc="129" dirty="0">
                <a:solidFill>
                  <a:srgbClr val="002060"/>
                </a:solidFill>
                <a:latin typeface="Source Han Sans KR Bold"/>
              </a:rPr>
              <a:t>해결 과정</a:t>
            </a:r>
            <a:endParaRPr lang="en-US" sz="3200" b="1" spc="129" dirty="0">
              <a:solidFill>
                <a:srgbClr val="002060"/>
              </a:solidFill>
              <a:latin typeface="Source Han Sans KR Bold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17F00D2F-59A3-6BC0-341E-DD7B8B50BFB0}"/>
              </a:ext>
            </a:extLst>
          </p:cNvPr>
          <p:cNvSpPr txBox="1"/>
          <p:nvPr/>
        </p:nvSpPr>
        <p:spPr>
          <a:xfrm>
            <a:off x="11271206" y="3674325"/>
            <a:ext cx="5666672" cy="34624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updateWaitQueues</a:t>
            </a:r>
            <a:r>
              <a:rPr lang="ko-KR" altLang="en-US" sz="2000" b="1" spc="104" dirty="0">
                <a:latin typeface="Source Han Sans KR"/>
              </a:rPr>
              <a:t>함수 및                  </a:t>
            </a:r>
            <a:r>
              <a:rPr lang="en-US" altLang="ko-KR" sz="2000" b="1" spc="104" dirty="0" err="1">
                <a:latin typeface="Source Han Sans KR"/>
              </a:rPr>
              <a:t>wait_queue</a:t>
            </a:r>
            <a:r>
              <a:rPr lang="ko-KR" altLang="en-US" sz="2000" b="1" spc="104" dirty="0">
                <a:latin typeface="Source Han Sans KR"/>
              </a:rPr>
              <a:t>를 선언하고 </a:t>
            </a:r>
            <a:r>
              <a:rPr lang="en-US" altLang="ko-KR" sz="2000" b="1" spc="104" dirty="0">
                <a:latin typeface="Source Han Sans KR"/>
              </a:rPr>
              <a:t>interrupt </a:t>
            </a:r>
            <a:r>
              <a:rPr lang="ko-KR" altLang="en-US" sz="2000" b="1" spc="104" dirty="0">
                <a:latin typeface="Source Han Sans KR"/>
              </a:rPr>
              <a:t>처리</a:t>
            </a: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endParaRPr lang="en-US" altLang="ko-KR" sz="2000" b="1" spc="104" dirty="0">
              <a:latin typeface="Source Han Sans KR"/>
            </a:endParaRPr>
          </a:p>
          <a:p>
            <a:pPr marL="457200" lvl="0" indent="-457200">
              <a:lnSpc>
                <a:spcPts val="3000"/>
              </a:lnSpc>
              <a:spcBef>
                <a:spcPct val="0"/>
              </a:spcBef>
              <a:buFont typeface="+mj-lt"/>
              <a:buAutoNum type="arabicParenR"/>
            </a:pPr>
            <a:r>
              <a:rPr lang="en-US" altLang="ko-KR" sz="2000" b="1" spc="104" dirty="0" err="1">
                <a:latin typeface="Source Han Sans KR"/>
              </a:rPr>
              <a:t>Queue.h</a:t>
            </a:r>
            <a:r>
              <a:rPr lang="en-US" altLang="ko-KR" sz="2000" b="1" spc="104" dirty="0">
                <a:latin typeface="Source Han Sans KR"/>
              </a:rPr>
              <a:t> </a:t>
            </a:r>
            <a:r>
              <a:rPr lang="ko-KR" altLang="en-US" sz="2000" b="1" spc="104" dirty="0">
                <a:latin typeface="Source Han Sans KR"/>
              </a:rPr>
              <a:t>파일에 </a:t>
            </a:r>
            <a:r>
              <a:rPr lang="en-US" altLang="ko-KR" sz="2000" b="1" spc="104" dirty="0" err="1">
                <a:latin typeface="Source Han Sans KR"/>
              </a:rPr>
              <a:t>interrupt_Waitingtime</a:t>
            </a:r>
            <a:r>
              <a:rPr lang="ko-KR" altLang="en-US" sz="2000" b="1" spc="104" dirty="0">
                <a:latin typeface="Source Han Sans KR"/>
              </a:rPr>
              <a:t>이라는 함수 정의를 통해 기존 </a:t>
            </a:r>
            <a:r>
              <a:rPr lang="en-US" altLang="ko-KR" sz="2000" b="1" spc="104" dirty="0">
                <a:latin typeface="Source Han Sans KR"/>
              </a:rPr>
              <a:t>scheduling</a:t>
            </a:r>
            <a:r>
              <a:rPr lang="ko-KR" altLang="en-US" sz="2000" b="1" spc="104" dirty="0">
                <a:latin typeface="Source Han Sans KR"/>
              </a:rPr>
              <a:t>큐들의 스레드 처리 시간과 </a:t>
            </a:r>
            <a:r>
              <a:rPr lang="en-US" altLang="ko-KR" sz="2000" b="1" spc="104" dirty="0">
                <a:latin typeface="Source Han Sans KR"/>
              </a:rPr>
              <a:t>I/O</a:t>
            </a:r>
            <a:r>
              <a:rPr lang="ko-KR" altLang="en-US" sz="2000" b="1" spc="104" dirty="0">
                <a:latin typeface="Source Han Sans KR"/>
              </a:rPr>
              <a:t>처리 시간이 동일하게 흐를 수 있게 함</a:t>
            </a:r>
          </a:p>
        </p:txBody>
      </p:sp>
    </p:spTree>
    <p:extLst>
      <p:ext uri="{BB962C8B-B14F-4D97-AF65-F5344CB8AC3E}">
        <p14:creationId xmlns:p14="http://schemas.microsoft.com/office/powerpoint/2010/main" val="462719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714</Words>
  <Application>Microsoft Office PowerPoint</Application>
  <PresentationFormat>사용자 지정</PresentationFormat>
  <Paragraphs>152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Source Han Sans KR Bold</vt:lpstr>
      <vt:lpstr>Calibri</vt:lpstr>
      <vt:lpstr>Arial</vt:lpstr>
      <vt:lpstr>Source Han Sans KR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cp:lastModifiedBy>이예진</cp:lastModifiedBy>
  <cp:revision>25</cp:revision>
  <dcterms:created xsi:type="dcterms:W3CDTF">2006-08-16T00:00:00Z</dcterms:created>
  <dcterms:modified xsi:type="dcterms:W3CDTF">2024-06-12T11:34:19Z</dcterms:modified>
  <dc:identifier>DAGHhFin4nM</dc:identifier>
</cp:coreProperties>
</file>

<file path=docProps/thumbnail.jpeg>
</file>